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6" r:id="rId3"/>
    <p:sldId id="267" r:id="rId4"/>
    <p:sldId id="268" r:id="rId5"/>
    <p:sldId id="270" r:id="rId6"/>
    <p:sldId id="25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C00D2-2AC5-4980-B0AB-C53CE1ACA06C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67DD3-58F9-4F24-9E17-482A72B3F0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71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7DD3-58F9-4F24-9E17-482A72B3F04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7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11C4-9DBB-4281-9E2C-412E8EE9352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911C4-9DBB-4281-9E2C-412E8EE9352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D2C5E-5FB2-49B5-9D1B-83EA5419C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Heart-and-lungs.jpg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commons.wikimedia.org/wiki/File:Diagram_of_the_human_heart_(multilingual)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ommons.wikimedia.org/wiki/File:Heart_diastole.png" TargetMode="External"/><Relationship Id="rId5" Type="http://schemas.openxmlformats.org/officeDocument/2006/relationships/hyperlink" Target="http://commons.wikimedia.org/wiki/File:Red_White_Blood_cells.jpg" TargetMode="External"/><Relationship Id="rId10" Type="http://schemas.openxmlformats.org/officeDocument/2006/relationships/hyperlink" Target="http://commons.wikimedia.org/wiki/File:Vaccination.jpg" TargetMode="External"/><Relationship Id="rId4" Type="http://schemas.openxmlformats.org/officeDocument/2006/relationships/hyperlink" Target="http://commons.wikimedia.org/wiki/File:Grafik_blutkreislauf.jpg" TargetMode="External"/><Relationship Id="rId9" Type="http://schemas.openxmlformats.org/officeDocument/2006/relationships/hyperlink" Target="http://commons.wikimedia.org/wiki/File:Illu_spleen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Mízní soustava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mízní</a:t>
            </a:r>
            <a:r>
              <a:rPr lang="cs-CZ" sz="2200" dirty="0" smtClean="0"/>
              <a:t> </a:t>
            </a:r>
            <a:r>
              <a:rPr lang="cs-CZ" sz="2200" i="1" dirty="0" smtClean="0"/>
              <a:t>(lymfatická) </a:t>
            </a:r>
            <a:r>
              <a:rPr lang="cs-CZ" sz="2200" b="1" dirty="0" smtClean="0"/>
              <a:t>soustava</a:t>
            </a:r>
            <a:r>
              <a:rPr lang="cs-CZ" sz="2200" dirty="0" smtClean="0"/>
              <a:t> plní důležitou funkci v obranných mechanismech těla, pomocí bílých krvinek </a:t>
            </a:r>
            <a:r>
              <a:rPr lang="cs-CZ" sz="2200" i="1" dirty="0" smtClean="0"/>
              <a:t>(lymfocytů) </a:t>
            </a:r>
            <a:r>
              <a:rPr lang="cs-CZ" sz="2200" dirty="0" smtClean="0"/>
              <a:t>přítomných </a:t>
            </a:r>
            <a:br>
              <a:rPr lang="cs-CZ" sz="2200" dirty="0" smtClean="0"/>
            </a:br>
            <a:r>
              <a:rPr lang="cs-CZ" sz="2200" dirty="0" smtClean="0"/>
              <a:t>v míze ničí choroboplodné zárodky;</a:t>
            </a:r>
          </a:p>
          <a:p>
            <a:r>
              <a:rPr lang="cs-CZ" sz="2200" dirty="0" smtClean="0"/>
              <a:t>mízní soustava také vstřebává přebytek tkáňového moku </a:t>
            </a:r>
            <a:br>
              <a:rPr lang="cs-CZ" sz="2200" dirty="0" smtClean="0"/>
            </a:br>
            <a:r>
              <a:rPr lang="cs-CZ" sz="2200" dirty="0" smtClean="0"/>
              <a:t>a přepravuje tuky z potravy;</a:t>
            </a:r>
          </a:p>
          <a:p>
            <a:r>
              <a:rPr lang="cs-CZ" sz="2200" dirty="0" smtClean="0"/>
              <a:t>doplňuje soustavu krevních cév a zahrnuje </a:t>
            </a:r>
            <a:r>
              <a:rPr lang="cs-CZ" sz="2200" b="1" dirty="0" smtClean="0"/>
              <a:t>mízní vlásečnice</a:t>
            </a:r>
            <a:r>
              <a:rPr lang="cs-CZ" sz="2200" dirty="0" smtClean="0"/>
              <a:t>, které začínají slepě mezi tkáňovými buňkami a mají stěny propustné pro všechny látky;</a:t>
            </a:r>
          </a:p>
          <a:p>
            <a:r>
              <a:rPr lang="cs-CZ" sz="2200" dirty="0" smtClean="0"/>
              <a:t>vlásečnice se spojují v </a:t>
            </a:r>
            <a:r>
              <a:rPr lang="cs-CZ" sz="2200" b="1" dirty="0" smtClean="0"/>
              <a:t>mízní cévy</a:t>
            </a:r>
            <a:r>
              <a:rPr lang="cs-CZ" sz="2200" dirty="0" smtClean="0"/>
              <a:t>, v jejichž průběhu se nacházejí </a:t>
            </a:r>
            <a:r>
              <a:rPr lang="cs-CZ" sz="2200" b="1" dirty="0" smtClean="0"/>
              <a:t>mízní uzliny,</a:t>
            </a:r>
            <a:r>
              <a:rPr lang="cs-CZ" sz="2200" dirty="0" smtClean="0"/>
              <a:t> jsou to drobné bělavé uzlíky především v krku, </a:t>
            </a:r>
            <a:br>
              <a:rPr lang="cs-CZ" sz="2200" dirty="0" smtClean="0"/>
            </a:br>
            <a:r>
              <a:rPr lang="cs-CZ" sz="2200" dirty="0" smtClean="0"/>
              <a:t>v podpaží a v tříslech;</a:t>
            </a:r>
            <a:endParaRPr lang="cs-CZ" sz="2200" dirty="0"/>
          </a:p>
        </p:txBody>
      </p:sp>
      <p:pic>
        <p:nvPicPr>
          <p:cNvPr id="4" name="Picture 2" descr="C:\Users\Zdeněk\Desktop\logo šablon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16" y="6312746"/>
            <a:ext cx="2133988" cy="54525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3301"/>
            <a:ext cx="8229600" cy="5240343"/>
          </a:xfrm>
        </p:spPr>
        <p:txBody>
          <a:bodyPr>
            <a:normAutofit/>
          </a:bodyPr>
          <a:lstStyle/>
          <a:p>
            <a:r>
              <a:rPr lang="cs-CZ" sz="2200" dirty="0" smtClean="0"/>
              <a:t>největším mízním orgánem je </a:t>
            </a:r>
            <a:r>
              <a:rPr lang="cs-CZ" sz="2200" b="1" dirty="0" smtClean="0"/>
              <a:t>slezina</a:t>
            </a:r>
            <a:r>
              <a:rPr lang="cs-CZ" sz="2200" dirty="0" smtClean="0"/>
              <a:t>, která má oválný tvar a délku 12–20 cm, je uložena v břišní dutině nalevo od žaludku, je to vydatně prokrvený orgán, denně jím protéká 250–350 litrů krve, slezina je zásobárnou červených krvinek a také místem zániku, tvoří se zde část bílých krvinek a také protilátky;</a:t>
            </a:r>
          </a:p>
          <a:p>
            <a:r>
              <a:rPr lang="cs-CZ" sz="2200" b="1" dirty="0" smtClean="0"/>
              <a:t>brzlík</a:t>
            </a:r>
            <a:r>
              <a:rPr lang="cs-CZ" sz="2200" dirty="0" smtClean="0"/>
              <a:t> je žláza uložená za hrudní kostí, od puberty se značně zmenšuje, obsahuje lymfatickou tkáň, v níž dozrávají bílé krvinky </a:t>
            </a:r>
            <a:br>
              <a:rPr lang="cs-CZ" sz="2200" dirty="0" smtClean="0"/>
            </a:br>
            <a:r>
              <a:rPr lang="cs-CZ" sz="2200" dirty="0" smtClean="0"/>
              <a:t>a vznikají tu hormony;</a:t>
            </a:r>
          </a:p>
        </p:txBody>
      </p:sp>
      <p:pic>
        <p:nvPicPr>
          <p:cNvPr id="4" name="Picture 2" descr="C:\Users\Zdeněk\Desktop\logo šablon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16" y="6312746"/>
            <a:ext cx="2133988" cy="545253"/>
          </a:xfrm>
          <a:prstGeom prst="rect">
            <a:avLst/>
          </a:prstGeom>
          <a:noFill/>
        </p:spPr>
      </p:pic>
      <p:pic>
        <p:nvPicPr>
          <p:cNvPr id="3074" name="Picture 2" descr="File:Illu splee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44" y="3428999"/>
            <a:ext cx="2643206" cy="293773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857752" y="59293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3301"/>
            <a:ext cx="8229600" cy="5240343"/>
          </a:xfrm>
        </p:spPr>
        <p:txBody>
          <a:bodyPr>
            <a:normAutofit/>
          </a:bodyPr>
          <a:lstStyle/>
          <a:p>
            <a:r>
              <a:rPr lang="cs-CZ" sz="2200" dirty="0" smtClean="0"/>
              <a:t>schopnost organismu odolávat napadení a působení cizorodých látek se nazývá</a:t>
            </a:r>
            <a:r>
              <a:rPr lang="cs-CZ" sz="2200" b="1" dirty="0" smtClean="0"/>
              <a:t> imunita;</a:t>
            </a:r>
          </a:p>
          <a:p>
            <a:r>
              <a:rPr lang="cs-CZ" sz="2200" dirty="0" smtClean="0"/>
              <a:t>kromě přirozené imunity existuje také imunita umělá, získávaná </a:t>
            </a:r>
            <a:r>
              <a:rPr lang="cs-CZ" sz="2200" b="1" dirty="0" smtClean="0"/>
              <a:t>očkováním</a:t>
            </a:r>
            <a:r>
              <a:rPr lang="cs-CZ" sz="2200" dirty="0" smtClean="0"/>
              <a:t>, které spočívá v aktivní nebo pasivní imunizaci</a:t>
            </a:r>
            <a:r>
              <a:rPr lang="cs-CZ" sz="2200" i="1" dirty="0" smtClean="0"/>
              <a:t> (vytváření odolnosti vůči antigenům);</a:t>
            </a:r>
          </a:p>
          <a:p>
            <a:r>
              <a:rPr lang="cs-CZ" sz="2200" dirty="0" smtClean="0"/>
              <a:t>při </a:t>
            </a:r>
            <a:r>
              <a:rPr lang="cs-CZ" sz="2200" b="1" dirty="0" smtClean="0"/>
              <a:t>aktivní imunizaci </a:t>
            </a:r>
            <a:r>
              <a:rPr lang="cs-CZ" sz="2200" dirty="0" smtClean="0"/>
              <a:t>se do těla vpravují oslabené mikroorganismy </a:t>
            </a:r>
            <a:r>
              <a:rPr lang="cs-CZ" sz="2200" i="1" dirty="0" smtClean="0"/>
              <a:t>(vakcína), </a:t>
            </a:r>
            <a:r>
              <a:rPr lang="cs-CZ" sz="2200" dirty="0" smtClean="0"/>
              <a:t>při </a:t>
            </a:r>
            <a:r>
              <a:rPr lang="cs-CZ" sz="2200" b="1" dirty="0" smtClean="0"/>
              <a:t>pasivní imunizaci </a:t>
            </a:r>
            <a:r>
              <a:rPr lang="cs-CZ" sz="2200" dirty="0" smtClean="0"/>
              <a:t>se do těla vpravují hotové protilátky;</a:t>
            </a:r>
          </a:p>
        </p:txBody>
      </p:sp>
      <p:pic>
        <p:nvPicPr>
          <p:cNvPr id="4" name="Picture 2" descr="C:\Users\Zdeněk\Desktop\logo šablon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16" y="6312746"/>
            <a:ext cx="2133988" cy="545253"/>
          </a:xfrm>
          <a:prstGeom prst="rect">
            <a:avLst/>
          </a:prstGeom>
          <a:noFill/>
        </p:spPr>
      </p:pic>
      <p:pic>
        <p:nvPicPr>
          <p:cNvPr id="2050" name="Picture 2" descr="File:Vaccinatio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6252" y="3643314"/>
            <a:ext cx="4228888" cy="285752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429388" y="61436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7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Opakování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543956" cy="52149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2200" b="1" dirty="0" smtClean="0"/>
              <a:t>Kolik litrů krve má v těle dospělý muž, dospělá žena?</a:t>
            </a:r>
          </a:p>
          <a:p>
            <a:pPr algn="ctr">
              <a:buNone/>
            </a:pPr>
            <a:r>
              <a:rPr lang="cs-CZ" sz="2100" dirty="0" smtClean="0"/>
              <a:t>Dospělý muž: 5–6 l</a:t>
            </a:r>
          </a:p>
          <a:p>
            <a:pPr algn="ctr">
              <a:buNone/>
            </a:pPr>
            <a:r>
              <a:rPr lang="cs-CZ" sz="2100" dirty="0" smtClean="0"/>
              <a:t>Dospělá žena: 4–5 l</a:t>
            </a:r>
          </a:p>
          <a:p>
            <a:pPr algn="ctr">
              <a:buNone/>
            </a:pPr>
            <a:endParaRPr lang="cs-CZ" sz="2200" b="1" dirty="0" smtClean="0"/>
          </a:p>
          <a:p>
            <a:pPr algn="ctr">
              <a:buNone/>
            </a:pPr>
            <a:r>
              <a:rPr lang="cs-CZ" sz="2200" b="1" dirty="0" smtClean="0"/>
              <a:t>Jakou funkci plní krevní destičky?</a:t>
            </a:r>
          </a:p>
          <a:p>
            <a:pPr algn="ctr">
              <a:buNone/>
            </a:pPr>
            <a:r>
              <a:rPr lang="cs-CZ" sz="2100" dirty="0" smtClean="0"/>
              <a:t>Díky nim dochází k srážení krve.</a:t>
            </a:r>
          </a:p>
          <a:p>
            <a:pPr algn="ctr">
              <a:buNone/>
            </a:pPr>
            <a:endParaRPr lang="cs-CZ" sz="2200" b="1" dirty="0" smtClean="0"/>
          </a:p>
          <a:p>
            <a:pPr algn="ctr">
              <a:buNone/>
            </a:pPr>
            <a:r>
              <a:rPr lang="cs-CZ" sz="2200" b="1" dirty="0" smtClean="0"/>
              <a:t>Jak se nazývá krevní barvivo, které obsahují červené krvinky?</a:t>
            </a:r>
          </a:p>
          <a:p>
            <a:pPr algn="ctr">
              <a:buNone/>
            </a:pPr>
            <a:r>
              <a:rPr lang="cs-CZ" sz="2100" dirty="0" smtClean="0"/>
              <a:t>Hemoglobin.</a:t>
            </a:r>
          </a:p>
          <a:p>
            <a:pPr algn="ctr">
              <a:buNone/>
            </a:pPr>
            <a:endParaRPr lang="cs-CZ" sz="2200" b="1" dirty="0" smtClean="0"/>
          </a:p>
          <a:p>
            <a:pPr algn="ctr">
              <a:buNone/>
            </a:pPr>
            <a:r>
              <a:rPr lang="cs-CZ" sz="2200" b="1" dirty="0" smtClean="0"/>
              <a:t>Vysvětlete pojem imunita.</a:t>
            </a:r>
          </a:p>
          <a:p>
            <a:pPr algn="ctr">
              <a:buNone/>
            </a:pPr>
            <a:r>
              <a:rPr lang="cs-CZ" sz="2100" dirty="0" smtClean="0"/>
              <a:t>Je to schopnost organismu odolávat napadení a působení cizorodých látek.</a:t>
            </a:r>
            <a:endParaRPr lang="cs-CZ" sz="2100" b="1" dirty="0" smtClean="0"/>
          </a:p>
          <a:p>
            <a:pPr algn="ctr">
              <a:buNone/>
            </a:pPr>
            <a:endParaRPr lang="cs-CZ" sz="2200" b="1" dirty="0" smtClean="0"/>
          </a:p>
          <a:p>
            <a:pPr algn="ctr">
              <a:buNone/>
            </a:pPr>
            <a:endParaRPr lang="cs-CZ" sz="2200" b="1" dirty="0" smtClean="0"/>
          </a:p>
          <a:p>
            <a:pPr algn="ctr">
              <a:buNone/>
            </a:pPr>
            <a:endParaRPr lang="cs-CZ" sz="2200" b="1" dirty="0" smtClean="0"/>
          </a:p>
          <a:p>
            <a:pPr algn="ctr">
              <a:buNone/>
            </a:pPr>
            <a:endParaRPr lang="cs-CZ" sz="2200" b="1" dirty="0"/>
          </a:p>
        </p:txBody>
      </p:sp>
      <p:pic>
        <p:nvPicPr>
          <p:cNvPr id="4" name="Picture 2" descr="C:\Users\Zdeněk\Desktop\logo šablon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16" y="6312746"/>
            <a:ext cx="2133988" cy="54525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Opakování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543956" cy="52149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2200" b="1" dirty="0" smtClean="0"/>
              <a:t>Co je krevní plazma a co obsahuje?</a:t>
            </a:r>
          </a:p>
          <a:p>
            <a:pPr algn="ctr">
              <a:buNone/>
            </a:pPr>
            <a:r>
              <a:rPr lang="cs-CZ" sz="2000" dirty="0" smtClean="0"/>
              <a:t>Krevní plazma je nažloutlá tekutina, která obsahuje vodu (90 %) a rozpuštěné látky (bílkoviny, živiny, hormony, vitaminy a soli).</a:t>
            </a:r>
          </a:p>
          <a:p>
            <a:pPr algn="ctr">
              <a:buNone/>
            </a:pPr>
            <a:endParaRPr lang="cs-CZ" sz="2200" b="1" dirty="0" smtClean="0"/>
          </a:p>
          <a:p>
            <a:pPr algn="ctr">
              <a:buNone/>
            </a:pPr>
            <a:r>
              <a:rPr lang="cs-CZ" sz="2200" b="1" dirty="0" smtClean="0"/>
              <a:t>Kde v těle se vytvářejí bílé krvinky?</a:t>
            </a:r>
          </a:p>
          <a:p>
            <a:pPr algn="ctr">
              <a:buNone/>
            </a:pPr>
            <a:r>
              <a:rPr lang="cs-CZ" sz="2000" dirty="0" smtClean="0"/>
              <a:t>Vytvářejí se v kostní dřeni, mízních uzlinách nebo ve slezině.</a:t>
            </a:r>
          </a:p>
          <a:p>
            <a:pPr algn="ctr">
              <a:buNone/>
            </a:pPr>
            <a:endParaRPr lang="cs-CZ" sz="2200" b="1" dirty="0" smtClean="0"/>
          </a:p>
          <a:p>
            <a:pPr algn="ctr">
              <a:buNone/>
            </a:pPr>
            <a:r>
              <a:rPr lang="cs-CZ" sz="2200" b="1" dirty="0" smtClean="0"/>
              <a:t>Kde je uloženo srdce?</a:t>
            </a:r>
          </a:p>
          <a:p>
            <a:pPr algn="ctr">
              <a:buNone/>
            </a:pPr>
            <a:r>
              <a:rPr lang="cs-CZ" sz="2000" dirty="0" smtClean="0"/>
              <a:t> Je uloženo ve vazivovém pouzdru – osrdečníku.</a:t>
            </a:r>
          </a:p>
          <a:p>
            <a:pPr algn="ctr">
              <a:buNone/>
            </a:pPr>
            <a:endParaRPr lang="cs-CZ" sz="2200" dirty="0" smtClean="0"/>
          </a:p>
          <a:p>
            <a:pPr algn="ctr">
              <a:buNone/>
            </a:pPr>
            <a:r>
              <a:rPr lang="cs-CZ" sz="2200" b="1" dirty="0" smtClean="0"/>
              <a:t>Kolikrát za minutu se stáhne srdce, když je v klidu?</a:t>
            </a:r>
          </a:p>
          <a:p>
            <a:pPr algn="ctr">
              <a:buNone/>
            </a:pPr>
            <a:r>
              <a:rPr lang="cs-CZ" sz="2000" dirty="0" smtClean="0"/>
              <a:t>V klidu se srdce stáhne asi 70krát za minutu.</a:t>
            </a:r>
            <a:endParaRPr lang="cs-CZ" sz="2200" dirty="0" smtClean="0"/>
          </a:p>
          <a:p>
            <a:pPr algn="ctr">
              <a:buNone/>
            </a:pPr>
            <a:endParaRPr lang="cs-CZ" sz="2200" b="1" dirty="0" smtClean="0"/>
          </a:p>
          <a:p>
            <a:pPr algn="ctr">
              <a:buNone/>
            </a:pPr>
            <a:endParaRPr lang="cs-CZ" sz="2200" b="1" dirty="0" smtClean="0"/>
          </a:p>
          <a:p>
            <a:pPr algn="ctr">
              <a:buNone/>
            </a:pPr>
            <a:endParaRPr lang="cs-CZ" sz="2200" b="1" dirty="0"/>
          </a:p>
        </p:txBody>
      </p:sp>
      <p:pic>
        <p:nvPicPr>
          <p:cNvPr id="4" name="Picture 2" descr="C:\Users\Zdeněk\Desktop\logo šablon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16" y="6312746"/>
            <a:ext cx="2133988" cy="54525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Picture 2" descr="C:\Users\Zdeněk\Desktop\logo šablony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9424" y="0"/>
            <a:ext cx="5184576" cy="1324705"/>
          </a:xfrm>
          <a:prstGeom prst="rect">
            <a:avLst/>
          </a:prstGeom>
          <a:noFill/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831594"/>
              </p:ext>
            </p:extLst>
          </p:nvPr>
        </p:nvGraphicFramePr>
        <p:xfrm>
          <a:off x="539552" y="1412776"/>
          <a:ext cx="7992888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608358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cs-CZ" sz="22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Použité zdroje:</a:t>
                      </a:r>
                      <a:endParaRPr lang="cs-CZ" sz="22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818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Grafik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blutkreislauf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In: 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Wikipedia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free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encyclopedia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[online]. San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Francisco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(CA):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Wikimedia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Foundation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2005 [cit. 2014-02-24]. Dostupné</a:t>
                      </a: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z: </a:t>
                      </a:r>
                      <a:r>
                        <a:rPr lang="cs-CZ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http://commons.wikimedia.org/wiki/File:Grafik_blutkreislauf.jpg</a:t>
                      </a:r>
                      <a:endParaRPr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White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Blood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cells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In: 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Wikipedia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free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encyclopedia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[online]. San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Francisco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(CA):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Wikimedia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Foundation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2005 [cit. 2014-02-24]. Dostupné</a:t>
                      </a: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z: </a:t>
                      </a:r>
                      <a:r>
                        <a:rPr lang="cs-CZ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http://commons.wikimedia.org/wiki/File:Red_White_Blood_cells.jpg</a:t>
                      </a:r>
                      <a:endParaRPr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Heart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diastole. In: 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Wikipedia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free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encyclopedia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[online]. San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Francisco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(CA):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Wikimedia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Foundation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2005 [cit. 2014-02-24]. Dostupné z: </a:t>
                      </a:r>
                      <a:r>
                        <a:rPr lang="cs-CZ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http://commons.wikimedia.org/wiki/File:Heart_diastole.png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Diagram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human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heart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multilingual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 In: 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Wikipedia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free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encyclopedia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[online]. San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Francisco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(CA):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Wikimedia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Foundation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2006 [cit. 2014-02-24]. Dostupné z: </a:t>
                      </a:r>
                      <a:r>
                        <a:rPr lang="cs-CZ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http://commons.wikimedia.org/wiki/File:Diagram_of_the_human_heart_(multilingual).svg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Heart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lungs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In: 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Wikipedia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free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encyclopedia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[online]. San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Francisco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(CA):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Wikimedia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Foundation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2009 [cit. 2014-02-24]. Dostupné z: </a:t>
                      </a:r>
                      <a:r>
                        <a:rPr lang="cs-CZ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http://commons.wikimedia.org/wiki/File:Heart-and-lungs.jpg</a:t>
                      </a:r>
                      <a:endParaRPr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Illu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spleen. In: 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Wikipedia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free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encyclopedia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[online]. San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Francisco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(CA):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Wikimedia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Foundation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2006 [cit. 2014-02-24]. Dostupné z: </a:t>
                      </a:r>
                      <a:r>
                        <a:rPr lang="cs-CZ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http://commons.wikimedia.org/wiki/File:Illu_spleen.jpg</a:t>
                      </a:r>
                      <a:endParaRPr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Vaccination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In: 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Wikipedia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free </a:t>
                      </a:r>
                      <a:r>
                        <a:rPr lang="cs-CZ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encyclopedia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[online]. San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Francisco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(CA):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Wikimedia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Foundation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2006 [cit. 2014-02-24]. Dostupné z: </a:t>
                      </a:r>
                      <a:r>
                        <a:rPr lang="cs-CZ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http://commons.wikimedia.org/wiki/File:Vaccination.jpg</a:t>
                      </a:r>
                      <a:endParaRPr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cs-CZ" sz="1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4248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295</Words>
  <Application>Microsoft Office PowerPoint</Application>
  <PresentationFormat>Předvádění na obrazovce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Motiv sady Office</vt:lpstr>
      <vt:lpstr>Mízní soustava</vt:lpstr>
      <vt:lpstr>Prezentace aplikace PowerPoint</vt:lpstr>
      <vt:lpstr>Prezentace aplikace PowerPoint</vt:lpstr>
      <vt:lpstr>Opakování</vt:lpstr>
      <vt:lpstr>Opakování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Zdeněk</dc:creator>
  <cp:lastModifiedBy>Lucie</cp:lastModifiedBy>
  <cp:revision>53</cp:revision>
  <dcterms:created xsi:type="dcterms:W3CDTF">2013-10-21T19:55:34Z</dcterms:created>
  <dcterms:modified xsi:type="dcterms:W3CDTF">2020-03-11T14:45:12Z</dcterms:modified>
</cp:coreProperties>
</file>