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3" r:id="rId6"/>
    <p:sldId id="264" r:id="rId7"/>
    <p:sldId id="265" r:id="rId8"/>
    <p:sldId id="262" r:id="rId9"/>
    <p:sldId id="267" r:id="rId10"/>
    <p:sldId id="268" r:id="rId11"/>
    <p:sldId id="269" r:id="rId12"/>
    <p:sldId id="270" r:id="rId13"/>
    <p:sldId id="25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EDAD6"/>
    <a:srgbClr val="FC9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ED2D83-BE05-4B38-8F58-93B6CAEA899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43C0A84-0978-487A-A0D6-C1AC4B839824}">
      <dgm:prSet phldrT="[Text]"/>
      <dgm:spPr/>
      <dgm:t>
        <a:bodyPr/>
        <a:lstStyle/>
        <a:p>
          <a:r>
            <a:rPr lang="cs-CZ" dirty="0" smtClean="0">
              <a:solidFill>
                <a:srgbClr val="FFFF00"/>
              </a:solidFill>
            </a:rPr>
            <a:t>Dýchací soustava</a:t>
          </a:r>
          <a:endParaRPr lang="cs-CZ" dirty="0">
            <a:solidFill>
              <a:srgbClr val="FFFF00"/>
            </a:solidFill>
          </a:endParaRPr>
        </a:p>
      </dgm:t>
    </dgm:pt>
    <dgm:pt modelId="{D5130801-73B1-4AF8-A85A-4AC817E2E2EC}" type="parTrans" cxnId="{5CF60AD2-5732-4E9A-9BCE-0F96589775B6}">
      <dgm:prSet/>
      <dgm:spPr/>
      <dgm:t>
        <a:bodyPr/>
        <a:lstStyle/>
        <a:p>
          <a:endParaRPr lang="cs-CZ"/>
        </a:p>
      </dgm:t>
    </dgm:pt>
    <dgm:pt modelId="{86EA1050-337D-4335-905F-EA45E7C52477}" type="sibTrans" cxnId="{5CF60AD2-5732-4E9A-9BCE-0F96589775B6}">
      <dgm:prSet/>
      <dgm:spPr/>
      <dgm:t>
        <a:bodyPr/>
        <a:lstStyle/>
        <a:p>
          <a:endParaRPr lang="cs-CZ"/>
        </a:p>
      </dgm:t>
    </dgm:pt>
    <dgm:pt modelId="{2B5F730C-C5FE-4191-AEAF-B8908642158C}">
      <dgm:prSet phldrT="[Text]"/>
      <dgm:spPr/>
      <dgm:t>
        <a:bodyPr/>
        <a:lstStyle/>
        <a:p>
          <a:r>
            <a:rPr lang="cs-CZ" dirty="0" smtClean="0">
              <a:solidFill>
                <a:srgbClr val="FF0000"/>
              </a:solidFill>
            </a:rPr>
            <a:t>oxid uhličitý</a:t>
          </a:r>
          <a:endParaRPr lang="cs-CZ" dirty="0">
            <a:solidFill>
              <a:srgbClr val="FF0000"/>
            </a:solidFill>
          </a:endParaRPr>
        </a:p>
      </dgm:t>
    </dgm:pt>
    <dgm:pt modelId="{AD7EC78B-4F0C-4902-AAC7-054C16216610}" type="parTrans" cxnId="{6801869B-BDD6-4C1A-9BBF-E1ACF25F0DD8}">
      <dgm:prSet/>
      <dgm:spPr/>
      <dgm:t>
        <a:bodyPr/>
        <a:lstStyle/>
        <a:p>
          <a:endParaRPr lang="cs-CZ"/>
        </a:p>
      </dgm:t>
    </dgm:pt>
    <dgm:pt modelId="{97BFA289-5A8D-4FA6-B1A0-E74DC9119B23}" type="sibTrans" cxnId="{6801869B-BDD6-4C1A-9BBF-E1ACF25F0DD8}">
      <dgm:prSet/>
      <dgm:spPr/>
      <dgm:t>
        <a:bodyPr/>
        <a:lstStyle/>
        <a:p>
          <a:endParaRPr lang="cs-CZ"/>
        </a:p>
      </dgm:t>
    </dgm:pt>
    <dgm:pt modelId="{57F09D5D-1E35-4F6F-93B1-A447FF5C17BA}">
      <dgm:prSet phldrT="[Text]"/>
      <dgm:spPr/>
      <dgm:t>
        <a:bodyPr/>
        <a:lstStyle/>
        <a:p>
          <a:r>
            <a:rPr lang="cs-CZ" dirty="0" smtClean="0">
              <a:solidFill>
                <a:srgbClr val="FFFF00"/>
              </a:solidFill>
            </a:rPr>
            <a:t>Kožní soustava</a:t>
          </a:r>
          <a:endParaRPr lang="cs-CZ" dirty="0">
            <a:solidFill>
              <a:srgbClr val="FFFF00"/>
            </a:solidFill>
          </a:endParaRPr>
        </a:p>
      </dgm:t>
    </dgm:pt>
    <dgm:pt modelId="{37ECAF94-1FFE-4712-9AB6-6855EC2B7462}" type="parTrans" cxnId="{F3EE4440-0BA5-4B5D-ACEA-BE5EBAC19728}">
      <dgm:prSet/>
      <dgm:spPr/>
      <dgm:t>
        <a:bodyPr/>
        <a:lstStyle/>
        <a:p>
          <a:endParaRPr lang="cs-CZ"/>
        </a:p>
      </dgm:t>
    </dgm:pt>
    <dgm:pt modelId="{1CF5085F-A8F7-4C13-8902-0B013BD7E572}" type="sibTrans" cxnId="{F3EE4440-0BA5-4B5D-ACEA-BE5EBAC19728}">
      <dgm:prSet/>
      <dgm:spPr/>
      <dgm:t>
        <a:bodyPr/>
        <a:lstStyle/>
        <a:p>
          <a:endParaRPr lang="cs-CZ"/>
        </a:p>
      </dgm:t>
    </dgm:pt>
    <dgm:pt modelId="{36F6005F-5324-4F1F-B24D-F289FD818493}">
      <dgm:prSet phldrT="[Text]"/>
      <dgm:spPr/>
      <dgm:t>
        <a:bodyPr/>
        <a:lstStyle/>
        <a:p>
          <a:r>
            <a:rPr lang="cs-CZ" dirty="0" smtClean="0">
              <a:solidFill>
                <a:srgbClr val="FF0000"/>
              </a:solidFill>
            </a:rPr>
            <a:t>přebytečná voda (pot), soli, …</a:t>
          </a:r>
          <a:endParaRPr lang="cs-CZ" dirty="0">
            <a:solidFill>
              <a:srgbClr val="FF0000"/>
            </a:solidFill>
          </a:endParaRPr>
        </a:p>
      </dgm:t>
    </dgm:pt>
    <dgm:pt modelId="{5202AAAB-2270-414C-8692-91E89E94F0AF}" type="parTrans" cxnId="{1AD53313-BF58-45E3-9140-427937C617C6}">
      <dgm:prSet/>
      <dgm:spPr/>
      <dgm:t>
        <a:bodyPr/>
        <a:lstStyle/>
        <a:p>
          <a:endParaRPr lang="cs-CZ"/>
        </a:p>
      </dgm:t>
    </dgm:pt>
    <dgm:pt modelId="{9A1BDC14-22E4-41DE-A421-3F6FCF54C7F9}" type="sibTrans" cxnId="{1AD53313-BF58-45E3-9140-427937C617C6}">
      <dgm:prSet/>
      <dgm:spPr/>
      <dgm:t>
        <a:bodyPr/>
        <a:lstStyle/>
        <a:p>
          <a:endParaRPr lang="cs-CZ"/>
        </a:p>
      </dgm:t>
    </dgm:pt>
    <dgm:pt modelId="{5022EAC0-CC06-418B-9351-11DF3FE1A0A8}">
      <dgm:prSet phldrT="[Text]"/>
      <dgm:spPr/>
      <dgm:t>
        <a:bodyPr/>
        <a:lstStyle/>
        <a:p>
          <a:r>
            <a:rPr lang="cs-CZ" dirty="0" smtClean="0">
              <a:solidFill>
                <a:srgbClr val="FFFF00"/>
              </a:solidFill>
            </a:rPr>
            <a:t>Vylučovací soustava</a:t>
          </a:r>
          <a:endParaRPr lang="cs-CZ" dirty="0">
            <a:solidFill>
              <a:srgbClr val="FFFF00"/>
            </a:solidFill>
          </a:endParaRPr>
        </a:p>
      </dgm:t>
    </dgm:pt>
    <dgm:pt modelId="{F3D10836-90FE-4203-91DE-187539B05044}" type="parTrans" cxnId="{714A2DB9-A211-44AC-9266-9D5E3CF33FE8}">
      <dgm:prSet/>
      <dgm:spPr/>
      <dgm:t>
        <a:bodyPr/>
        <a:lstStyle/>
        <a:p>
          <a:endParaRPr lang="cs-CZ"/>
        </a:p>
      </dgm:t>
    </dgm:pt>
    <dgm:pt modelId="{68825DF3-9A82-48CA-A753-9B5DBABEE38F}" type="sibTrans" cxnId="{714A2DB9-A211-44AC-9266-9D5E3CF33FE8}">
      <dgm:prSet/>
      <dgm:spPr/>
      <dgm:t>
        <a:bodyPr/>
        <a:lstStyle/>
        <a:p>
          <a:endParaRPr lang="cs-CZ"/>
        </a:p>
      </dgm:t>
    </dgm:pt>
    <dgm:pt modelId="{8811EEF1-0DB1-498C-9206-BD0FF7FEBB4E}">
      <dgm:prSet phldrT="[Text]"/>
      <dgm:spPr/>
      <dgm:t>
        <a:bodyPr/>
        <a:lstStyle/>
        <a:p>
          <a:r>
            <a:rPr lang="cs-CZ" dirty="0" smtClean="0">
              <a:solidFill>
                <a:srgbClr val="FF0000"/>
              </a:solidFill>
            </a:rPr>
            <a:t>přebytečná voda, odpadní látky</a:t>
          </a:r>
          <a:endParaRPr lang="cs-CZ" dirty="0">
            <a:solidFill>
              <a:srgbClr val="FF0000"/>
            </a:solidFill>
          </a:endParaRPr>
        </a:p>
      </dgm:t>
    </dgm:pt>
    <dgm:pt modelId="{A654CF79-8F27-4589-99F2-8F62D62CD3CA}" type="parTrans" cxnId="{9DCED783-308B-44D8-B99C-CBB86AA1FDAE}">
      <dgm:prSet/>
      <dgm:spPr/>
      <dgm:t>
        <a:bodyPr/>
        <a:lstStyle/>
        <a:p>
          <a:endParaRPr lang="cs-CZ"/>
        </a:p>
      </dgm:t>
    </dgm:pt>
    <dgm:pt modelId="{C6D16EB5-20F4-4BC9-B0B9-43B98174CBF8}" type="sibTrans" cxnId="{9DCED783-308B-44D8-B99C-CBB86AA1FDAE}">
      <dgm:prSet/>
      <dgm:spPr/>
      <dgm:t>
        <a:bodyPr/>
        <a:lstStyle/>
        <a:p>
          <a:endParaRPr lang="cs-CZ"/>
        </a:p>
      </dgm:t>
    </dgm:pt>
    <dgm:pt modelId="{64F00FAB-1FC0-4D14-A41B-23574A6398FF}" type="pres">
      <dgm:prSet presAssocID="{BFED2D83-BE05-4B38-8F58-93B6CAEA899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3B48480-7947-44F1-9C85-9200B2F6FBCE}" type="pres">
      <dgm:prSet presAssocID="{A43C0A84-0978-487A-A0D6-C1AC4B839824}" presName="comp" presStyleCnt="0"/>
      <dgm:spPr/>
    </dgm:pt>
    <dgm:pt modelId="{F544D5E7-92E5-4996-B126-72629E243DBD}" type="pres">
      <dgm:prSet presAssocID="{A43C0A84-0978-487A-A0D6-C1AC4B839824}" presName="box" presStyleLbl="node1" presStyleIdx="0" presStyleCnt="3" custLinFactNeighborX="126" custLinFactNeighborY="2022"/>
      <dgm:spPr/>
      <dgm:t>
        <a:bodyPr/>
        <a:lstStyle/>
        <a:p>
          <a:endParaRPr lang="cs-CZ"/>
        </a:p>
      </dgm:t>
    </dgm:pt>
    <dgm:pt modelId="{D823C085-F30A-44E5-9075-4BD53B9A2214}" type="pres">
      <dgm:prSet presAssocID="{A43C0A84-0978-487A-A0D6-C1AC4B839824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C15DDF0-4F65-4861-AD34-5D7737DB0654}" type="pres">
      <dgm:prSet presAssocID="{A43C0A84-0978-487A-A0D6-C1AC4B83982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833E718-4CBA-4958-A603-4A7A2A03FA71}" type="pres">
      <dgm:prSet presAssocID="{86EA1050-337D-4335-905F-EA45E7C52477}" presName="spacer" presStyleCnt="0"/>
      <dgm:spPr/>
    </dgm:pt>
    <dgm:pt modelId="{32EEC829-AD69-4F12-A5A7-52B2CB58F8D2}" type="pres">
      <dgm:prSet presAssocID="{57F09D5D-1E35-4F6F-93B1-A447FF5C17BA}" presName="comp" presStyleCnt="0"/>
      <dgm:spPr/>
    </dgm:pt>
    <dgm:pt modelId="{2228B333-A1AC-4954-A224-B61499A51F36}" type="pres">
      <dgm:prSet presAssocID="{57F09D5D-1E35-4F6F-93B1-A447FF5C17BA}" presName="box" presStyleLbl="node1" presStyleIdx="1" presStyleCnt="3"/>
      <dgm:spPr/>
      <dgm:t>
        <a:bodyPr/>
        <a:lstStyle/>
        <a:p>
          <a:endParaRPr lang="cs-CZ"/>
        </a:p>
      </dgm:t>
    </dgm:pt>
    <dgm:pt modelId="{6B2B60A5-793B-4422-85D6-16316DC7A34C}" type="pres">
      <dgm:prSet presAssocID="{57F09D5D-1E35-4F6F-93B1-A447FF5C17BA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B751F9E-F6D0-4556-BB9D-896522D2AF79}" type="pres">
      <dgm:prSet presAssocID="{57F09D5D-1E35-4F6F-93B1-A447FF5C17B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3A9B5D-8849-464C-8ACE-B036F52B1C88}" type="pres">
      <dgm:prSet presAssocID="{1CF5085F-A8F7-4C13-8902-0B013BD7E572}" presName="spacer" presStyleCnt="0"/>
      <dgm:spPr/>
    </dgm:pt>
    <dgm:pt modelId="{BDF7C3D7-5784-4BC2-AB18-26C280DA532A}" type="pres">
      <dgm:prSet presAssocID="{5022EAC0-CC06-418B-9351-11DF3FE1A0A8}" presName="comp" presStyleCnt="0"/>
      <dgm:spPr/>
    </dgm:pt>
    <dgm:pt modelId="{FCFB852C-9DA3-4488-A7D4-B71E0A37080E}" type="pres">
      <dgm:prSet presAssocID="{5022EAC0-CC06-418B-9351-11DF3FE1A0A8}" presName="box" presStyleLbl="node1" presStyleIdx="2" presStyleCnt="3"/>
      <dgm:spPr/>
      <dgm:t>
        <a:bodyPr/>
        <a:lstStyle/>
        <a:p>
          <a:endParaRPr lang="cs-CZ"/>
        </a:p>
      </dgm:t>
    </dgm:pt>
    <dgm:pt modelId="{DBE1A946-414E-4DDA-9F96-370C6956C7AF}" type="pres">
      <dgm:prSet presAssocID="{5022EAC0-CC06-418B-9351-11DF3FE1A0A8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2F15787-AA7A-42CF-B014-D5F9413C8948}" type="pres">
      <dgm:prSet presAssocID="{5022EAC0-CC06-418B-9351-11DF3FE1A0A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3EE4440-0BA5-4B5D-ACEA-BE5EBAC19728}" srcId="{BFED2D83-BE05-4B38-8F58-93B6CAEA8995}" destId="{57F09D5D-1E35-4F6F-93B1-A447FF5C17BA}" srcOrd="1" destOrd="0" parTransId="{37ECAF94-1FFE-4712-9AB6-6855EC2B7462}" sibTransId="{1CF5085F-A8F7-4C13-8902-0B013BD7E572}"/>
    <dgm:cxn modelId="{7CCB9F7C-CB74-4FFB-A11E-B0451F50F4F7}" type="presOf" srcId="{57F09D5D-1E35-4F6F-93B1-A447FF5C17BA}" destId="{2228B333-A1AC-4954-A224-B61499A51F36}" srcOrd="0" destOrd="0" presId="urn:microsoft.com/office/officeart/2005/8/layout/vList4"/>
    <dgm:cxn modelId="{D1A41AF0-E95D-407E-85A6-C421C05F07A5}" type="presOf" srcId="{BFED2D83-BE05-4B38-8F58-93B6CAEA8995}" destId="{64F00FAB-1FC0-4D14-A41B-23574A6398FF}" srcOrd="0" destOrd="0" presId="urn:microsoft.com/office/officeart/2005/8/layout/vList4"/>
    <dgm:cxn modelId="{6801869B-BDD6-4C1A-9BBF-E1ACF25F0DD8}" srcId="{A43C0A84-0978-487A-A0D6-C1AC4B839824}" destId="{2B5F730C-C5FE-4191-AEAF-B8908642158C}" srcOrd="0" destOrd="0" parTransId="{AD7EC78B-4F0C-4902-AAC7-054C16216610}" sibTransId="{97BFA289-5A8D-4FA6-B1A0-E74DC9119B23}"/>
    <dgm:cxn modelId="{5948A580-119F-401A-9048-8841C2E92F58}" type="presOf" srcId="{8811EEF1-0DB1-498C-9206-BD0FF7FEBB4E}" destId="{FCFB852C-9DA3-4488-A7D4-B71E0A37080E}" srcOrd="0" destOrd="1" presId="urn:microsoft.com/office/officeart/2005/8/layout/vList4"/>
    <dgm:cxn modelId="{B0C87B12-3BF1-4050-B307-52A09DAEE75E}" type="presOf" srcId="{5022EAC0-CC06-418B-9351-11DF3FE1A0A8}" destId="{E2F15787-AA7A-42CF-B014-D5F9413C8948}" srcOrd="1" destOrd="0" presId="urn:microsoft.com/office/officeart/2005/8/layout/vList4"/>
    <dgm:cxn modelId="{9DCED783-308B-44D8-B99C-CBB86AA1FDAE}" srcId="{5022EAC0-CC06-418B-9351-11DF3FE1A0A8}" destId="{8811EEF1-0DB1-498C-9206-BD0FF7FEBB4E}" srcOrd="0" destOrd="0" parTransId="{A654CF79-8F27-4589-99F2-8F62D62CD3CA}" sibTransId="{C6D16EB5-20F4-4BC9-B0B9-43B98174CBF8}"/>
    <dgm:cxn modelId="{90CE8A8A-4673-472B-9A9E-76DE4E02F359}" type="presOf" srcId="{36F6005F-5324-4F1F-B24D-F289FD818493}" destId="{2228B333-A1AC-4954-A224-B61499A51F36}" srcOrd="0" destOrd="1" presId="urn:microsoft.com/office/officeart/2005/8/layout/vList4"/>
    <dgm:cxn modelId="{38ED2C33-6BC2-443D-927A-6D2066ED36B5}" type="presOf" srcId="{A43C0A84-0978-487A-A0D6-C1AC4B839824}" destId="{EC15DDF0-4F65-4861-AD34-5D7737DB0654}" srcOrd="1" destOrd="0" presId="urn:microsoft.com/office/officeart/2005/8/layout/vList4"/>
    <dgm:cxn modelId="{E3D36E6B-0D0A-4F37-B964-A2CDC48DB93B}" type="presOf" srcId="{57F09D5D-1E35-4F6F-93B1-A447FF5C17BA}" destId="{6B751F9E-F6D0-4556-BB9D-896522D2AF79}" srcOrd="1" destOrd="0" presId="urn:microsoft.com/office/officeart/2005/8/layout/vList4"/>
    <dgm:cxn modelId="{98295A67-233B-4E53-8F60-52299A051DD5}" type="presOf" srcId="{2B5F730C-C5FE-4191-AEAF-B8908642158C}" destId="{EC15DDF0-4F65-4861-AD34-5D7737DB0654}" srcOrd="1" destOrd="1" presId="urn:microsoft.com/office/officeart/2005/8/layout/vList4"/>
    <dgm:cxn modelId="{1AD53313-BF58-45E3-9140-427937C617C6}" srcId="{57F09D5D-1E35-4F6F-93B1-A447FF5C17BA}" destId="{36F6005F-5324-4F1F-B24D-F289FD818493}" srcOrd="0" destOrd="0" parTransId="{5202AAAB-2270-414C-8692-91E89E94F0AF}" sibTransId="{9A1BDC14-22E4-41DE-A421-3F6FCF54C7F9}"/>
    <dgm:cxn modelId="{F461CF58-665E-4989-828E-B2EA0B963349}" type="presOf" srcId="{A43C0A84-0978-487A-A0D6-C1AC4B839824}" destId="{F544D5E7-92E5-4996-B126-72629E243DBD}" srcOrd="0" destOrd="0" presId="urn:microsoft.com/office/officeart/2005/8/layout/vList4"/>
    <dgm:cxn modelId="{714A2DB9-A211-44AC-9266-9D5E3CF33FE8}" srcId="{BFED2D83-BE05-4B38-8F58-93B6CAEA8995}" destId="{5022EAC0-CC06-418B-9351-11DF3FE1A0A8}" srcOrd="2" destOrd="0" parTransId="{F3D10836-90FE-4203-91DE-187539B05044}" sibTransId="{68825DF3-9A82-48CA-A753-9B5DBABEE38F}"/>
    <dgm:cxn modelId="{A4A2C3D4-C77D-42C0-A459-E3C959636F36}" type="presOf" srcId="{8811EEF1-0DB1-498C-9206-BD0FF7FEBB4E}" destId="{E2F15787-AA7A-42CF-B014-D5F9413C8948}" srcOrd="1" destOrd="1" presId="urn:microsoft.com/office/officeart/2005/8/layout/vList4"/>
    <dgm:cxn modelId="{C364EACA-C112-485A-B8CC-1F3136274A0F}" type="presOf" srcId="{36F6005F-5324-4F1F-B24D-F289FD818493}" destId="{6B751F9E-F6D0-4556-BB9D-896522D2AF79}" srcOrd="1" destOrd="1" presId="urn:microsoft.com/office/officeart/2005/8/layout/vList4"/>
    <dgm:cxn modelId="{5CF60AD2-5732-4E9A-9BCE-0F96589775B6}" srcId="{BFED2D83-BE05-4B38-8F58-93B6CAEA8995}" destId="{A43C0A84-0978-487A-A0D6-C1AC4B839824}" srcOrd="0" destOrd="0" parTransId="{D5130801-73B1-4AF8-A85A-4AC817E2E2EC}" sibTransId="{86EA1050-337D-4335-905F-EA45E7C52477}"/>
    <dgm:cxn modelId="{C116F656-BA1C-4842-A8BD-F0F34C51E41B}" type="presOf" srcId="{2B5F730C-C5FE-4191-AEAF-B8908642158C}" destId="{F544D5E7-92E5-4996-B126-72629E243DBD}" srcOrd="0" destOrd="1" presId="urn:microsoft.com/office/officeart/2005/8/layout/vList4"/>
    <dgm:cxn modelId="{852A710B-723D-466B-A14E-96CFC1F7211C}" type="presOf" srcId="{5022EAC0-CC06-418B-9351-11DF3FE1A0A8}" destId="{FCFB852C-9DA3-4488-A7D4-B71E0A37080E}" srcOrd="0" destOrd="0" presId="urn:microsoft.com/office/officeart/2005/8/layout/vList4"/>
    <dgm:cxn modelId="{6068409F-9550-4BC3-9FD3-4137BB121769}" type="presParOf" srcId="{64F00FAB-1FC0-4D14-A41B-23574A6398FF}" destId="{23B48480-7947-44F1-9C85-9200B2F6FBCE}" srcOrd="0" destOrd="0" presId="urn:microsoft.com/office/officeart/2005/8/layout/vList4"/>
    <dgm:cxn modelId="{DD12F906-EC8B-430E-B573-D5D965CFF34A}" type="presParOf" srcId="{23B48480-7947-44F1-9C85-9200B2F6FBCE}" destId="{F544D5E7-92E5-4996-B126-72629E243DBD}" srcOrd="0" destOrd="0" presId="urn:microsoft.com/office/officeart/2005/8/layout/vList4"/>
    <dgm:cxn modelId="{77E25BD6-83AC-4159-AC51-3820FAFC1D8D}" type="presParOf" srcId="{23B48480-7947-44F1-9C85-9200B2F6FBCE}" destId="{D823C085-F30A-44E5-9075-4BD53B9A2214}" srcOrd="1" destOrd="0" presId="urn:microsoft.com/office/officeart/2005/8/layout/vList4"/>
    <dgm:cxn modelId="{918E3029-BAFD-4698-8F71-543666A62C0D}" type="presParOf" srcId="{23B48480-7947-44F1-9C85-9200B2F6FBCE}" destId="{EC15DDF0-4F65-4861-AD34-5D7737DB0654}" srcOrd="2" destOrd="0" presId="urn:microsoft.com/office/officeart/2005/8/layout/vList4"/>
    <dgm:cxn modelId="{59E2F971-8AF0-44D4-AA4D-0BFB5D7151DE}" type="presParOf" srcId="{64F00FAB-1FC0-4D14-A41B-23574A6398FF}" destId="{3833E718-4CBA-4958-A603-4A7A2A03FA71}" srcOrd="1" destOrd="0" presId="urn:microsoft.com/office/officeart/2005/8/layout/vList4"/>
    <dgm:cxn modelId="{B24517B0-9918-4045-9C6F-5EBC2EA994D1}" type="presParOf" srcId="{64F00FAB-1FC0-4D14-A41B-23574A6398FF}" destId="{32EEC829-AD69-4F12-A5A7-52B2CB58F8D2}" srcOrd="2" destOrd="0" presId="urn:microsoft.com/office/officeart/2005/8/layout/vList4"/>
    <dgm:cxn modelId="{7C03E1D5-A983-464E-AEF9-7C31F95AAE73}" type="presParOf" srcId="{32EEC829-AD69-4F12-A5A7-52B2CB58F8D2}" destId="{2228B333-A1AC-4954-A224-B61499A51F36}" srcOrd="0" destOrd="0" presId="urn:microsoft.com/office/officeart/2005/8/layout/vList4"/>
    <dgm:cxn modelId="{B789552D-E7A1-4D58-9BDA-EA542774F61D}" type="presParOf" srcId="{32EEC829-AD69-4F12-A5A7-52B2CB58F8D2}" destId="{6B2B60A5-793B-4422-85D6-16316DC7A34C}" srcOrd="1" destOrd="0" presId="urn:microsoft.com/office/officeart/2005/8/layout/vList4"/>
    <dgm:cxn modelId="{DD22CCED-9624-4445-B06D-BB116A8801A9}" type="presParOf" srcId="{32EEC829-AD69-4F12-A5A7-52B2CB58F8D2}" destId="{6B751F9E-F6D0-4556-BB9D-896522D2AF79}" srcOrd="2" destOrd="0" presId="urn:microsoft.com/office/officeart/2005/8/layout/vList4"/>
    <dgm:cxn modelId="{0E80180C-4BEC-461D-BCC7-99224ED8312D}" type="presParOf" srcId="{64F00FAB-1FC0-4D14-A41B-23574A6398FF}" destId="{E13A9B5D-8849-464C-8ACE-B036F52B1C88}" srcOrd="3" destOrd="0" presId="urn:microsoft.com/office/officeart/2005/8/layout/vList4"/>
    <dgm:cxn modelId="{67798C5D-8ECB-4C17-8F4A-F5A648FF0FFC}" type="presParOf" srcId="{64F00FAB-1FC0-4D14-A41B-23574A6398FF}" destId="{BDF7C3D7-5784-4BC2-AB18-26C280DA532A}" srcOrd="4" destOrd="0" presId="urn:microsoft.com/office/officeart/2005/8/layout/vList4"/>
    <dgm:cxn modelId="{4005C443-8B34-4E26-A061-120836223FE9}" type="presParOf" srcId="{BDF7C3D7-5784-4BC2-AB18-26C280DA532A}" destId="{FCFB852C-9DA3-4488-A7D4-B71E0A37080E}" srcOrd="0" destOrd="0" presId="urn:microsoft.com/office/officeart/2005/8/layout/vList4"/>
    <dgm:cxn modelId="{03F99A3F-16F5-45A2-B6A7-3F98BEA97B99}" type="presParOf" srcId="{BDF7C3D7-5784-4BC2-AB18-26C280DA532A}" destId="{DBE1A946-414E-4DDA-9F96-370C6956C7AF}" srcOrd="1" destOrd="0" presId="urn:microsoft.com/office/officeart/2005/8/layout/vList4"/>
    <dgm:cxn modelId="{F142EC13-11EE-4045-AE9B-2FD6A7E264D0}" type="presParOf" srcId="{BDF7C3D7-5784-4BC2-AB18-26C280DA532A}" destId="{E2F15787-AA7A-42CF-B014-D5F9413C894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4D5E7-92E5-4996-B126-72629E243DBD}">
      <dsp:nvSpPr>
        <dsp:cNvPr id="0" name=""/>
        <dsp:cNvSpPr/>
      </dsp:nvSpPr>
      <dsp:spPr>
        <a:xfrm>
          <a:off x="0" y="25205"/>
          <a:ext cx="7643192" cy="1246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>
              <a:solidFill>
                <a:srgbClr val="FFFF00"/>
              </a:solidFill>
            </a:rPr>
            <a:t>Dýchací soustava</a:t>
          </a:r>
          <a:endParaRPr lang="cs-CZ" sz="3200" kern="1200" dirty="0">
            <a:solidFill>
              <a:srgbClr val="FFFF00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dirty="0" smtClean="0">
              <a:solidFill>
                <a:srgbClr val="FF0000"/>
              </a:solidFill>
            </a:rPr>
            <a:t>oxid uhličitý</a:t>
          </a:r>
          <a:endParaRPr lang="cs-CZ" sz="2500" kern="1200" dirty="0">
            <a:solidFill>
              <a:srgbClr val="FF0000"/>
            </a:solidFill>
          </a:endParaRPr>
        </a:p>
      </dsp:txBody>
      <dsp:txXfrm>
        <a:off x="1653295" y="25205"/>
        <a:ext cx="5989896" cy="1246574"/>
      </dsp:txXfrm>
    </dsp:sp>
    <dsp:sp modelId="{D823C085-F30A-44E5-9075-4BD53B9A2214}">
      <dsp:nvSpPr>
        <dsp:cNvPr id="0" name=""/>
        <dsp:cNvSpPr/>
      </dsp:nvSpPr>
      <dsp:spPr>
        <a:xfrm>
          <a:off x="124657" y="124657"/>
          <a:ext cx="1528638" cy="9972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8B333-A1AC-4954-A224-B61499A51F36}">
      <dsp:nvSpPr>
        <dsp:cNvPr id="0" name=""/>
        <dsp:cNvSpPr/>
      </dsp:nvSpPr>
      <dsp:spPr>
        <a:xfrm>
          <a:off x="0" y="1371232"/>
          <a:ext cx="7643192" cy="1246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>
              <a:solidFill>
                <a:srgbClr val="FFFF00"/>
              </a:solidFill>
            </a:rPr>
            <a:t>Kožní soustava</a:t>
          </a:r>
          <a:endParaRPr lang="cs-CZ" sz="3200" kern="1200" dirty="0">
            <a:solidFill>
              <a:srgbClr val="FFFF00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dirty="0" smtClean="0">
              <a:solidFill>
                <a:srgbClr val="FF0000"/>
              </a:solidFill>
            </a:rPr>
            <a:t>přebytečná voda (pot), soli, …</a:t>
          </a:r>
          <a:endParaRPr lang="cs-CZ" sz="2500" kern="1200" dirty="0">
            <a:solidFill>
              <a:srgbClr val="FF0000"/>
            </a:solidFill>
          </a:endParaRPr>
        </a:p>
      </dsp:txBody>
      <dsp:txXfrm>
        <a:off x="1653295" y="1371232"/>
        <a:ext cx="5989896" cy="1246574"/>
      </dsp:txXfrm>
    </dsp:sp>
    <dsp:sp modelId="{6B2B60A5-793B-4422-85D6-16316DC7A34C}">
      <dsp:nvSpPr>
        <dsp:cNvPr id="0" name=""/>
        <dsp:cNvSpPr/>
      </dsp:nvSpPr>
      <dsp:spPr>
        <a:xfrm>
          <a:off x="124657" y="1495889"/>
          <a:ext cx="1528638" cy="9972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FB852C-9DA3-4488-A7D4-B71E0A37080E}">
      <dsp:nvSpPr>
        <dsp:cNvPr id="0" name=""/>
        <dsp:cNvSpPr/>
      </dsp:nvSpPr>
      <dsp:spPr>
        <a:xfrm>
          <a:off x="0" y="2742464"/>
          <a:ext cx="7643192" cy="1246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>
              <a:solidFill>
                <a:srgbClr val="FFFF00"/>
              </a:solidFill>
            </a:rPr>
            <a:t>Vylučovací soustava</a:t>
          </a:r>
          <a:endParaRPr lang="cs-CZ" sz="3200" kern="1200" dirty="0">
            <a:solidFill>
              <a:srgbClr val="FFFF00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dirty="0" smtClean="0">
              <a:solidFill>
                <a:srgbClr val="FF0000"/>
              </a:solidFill>
            </a:rPr>
            <a:t>přebytečná voda, odpadní látky</a:t>
          </a:r>
          <a:endParaRPr lang="cs-CZ" sz="2500" kern="1200" dirty="0">
            <a:solidFill>
              <a:srgbClr val="FF0000"/>
            </a:solidFill>
          </a:endParaRPr>
        </a:p>
      </dsp:txBody>
      <dsp:txXfrm>
        <a:off x="1653295" y="2742464"/>
        <a:ext cx="5989896" cy="1246574"/>
      </dsp:txXfrm>
    </dsp:sp>
    <dsp:sp modelId="{DBE1A946-414E-4DDA-9F96-370C6956C7AF}">
      <dsp:nvSpPr>
        <dsp:cNvPr id="0" name=""/>
        <dsp:cNvSpPr/>
      </dsp:nvSpPr>
      <dsp:spPr>
        <a:xfrm>
          <a:off x="124657" y="2867121"/>
          <a:ext cx="1528638" cy="9972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D871-B680-4F78-A46B-B342E9AB1DC8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F783-E072-434B-A991-9CC99B76685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D871-B680-4F78-A46B-B342E9AB1DC8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F783-E072-434B-A991-9CC99B76685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D871-B680-4F78-A46B-B342E9AB1DC8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F783-E072-434B-A991-9CC99B76685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D871-B680-4F78-A46B-B342E9AB1DC8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F783-E072-434B-A991-9CC99B76685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D871-B680-4F78-A46B-B342E9AB1DC8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F783-E072-434B-A991-9CC99B76685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D871-B680-4F78-A46B-B342E9AB1DC8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F783-E072-434B-A991-9CC99B76685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D871-B680-4F78-A46B-B342E9AB1DC8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F783-E072-434B-A991-9CC99B76685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D871-B680-4F78-A46B-B342E9AB1DC8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F783-E072-434B-A991-9CC99B76685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D871-B680-4F78-A46B-B342E9AB1DC8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F783-E072-434B-A991-9CC99B76685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D871-B680-4F78-A46B-B342E9AB1DC8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F783-E072-434B-A991-9CC99B76685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D871-B680-4F78-A46B-B342E9AB1DC8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F783-E072-434B-A991-9CC99B76685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0D871-B680-4F78-A46B-B342E9AB1DC8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2F783-E072-434B-A991-9CC99B76685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VYLUČOVÁNÍ ODPADNÍCH LÁTEK</a:t>
            </a:r>
            <a:endParaRPr lang="cs-CZ" dirty="0">
              <a:solidFill>
                <a:srgbClr val="C00000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7643192" cy="3989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ek 5" descr="logo_b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5733256"/>
            <a:ext cx="3766715" cy="90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3888432" cy="1143000"/>
          </a:xfrm>
          <a:solidFill>
            <a:srgbClr val="92D050"/>
          </a:solidFill>
          <a:ln>
            <a:solidFill>
              <a:srgbClr val="009900"/>
            </a:solidFill>
          </a:ln>
        </p:spPr>
        <p:txBody>
          <a:bodyPr/>
          <a:lstStyle/>
          <a:p>
            <a:r>
              <a:rPr lang="cs-CZ" dirty="0" smtClean="0">
                <a:solidFill>
                  <a:srgbClr val="009900"/>
                </a:solidFill>
              </a:rPr>
              <a:t>MOČ</a:t>
            </a:r>
            <a:endParaRPr lang="cs-CZ" dirty="0">
              <a:solidFill>
                <a:srgbClr val="0099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dirty="0" smtClean="0">
                <a:solidFill>
                  <a:srgbClr val="009900"/>
                </a:solidFill>
              </a:rPr>
              <a:t>primární moč </a:t>
            </a:r>
            <a:r>
              <a:rPr lang="cs-CZ" dirty="0" smtClean="0"/>
              <a:t>- </a:t>
            </a:r>
            <a:r>
              <a:rPr lang="cs-CZ" sz="2400" dirty="0" smtClean="0"/>
              <a:t>tvoří se ve váčku, obsahuje velké množství vody, solí, cukrů, vitamínů, …</a:t>
            </a:r>
          </a:p>
          <a:p>
            <a:pPr>
              <a:buNone/>
            </a:pPr>
            <a:r>
              <a:rPr lang="cs-CZ" sz="2400" dirty="0"/>
              <a:t>	</a:t>
            </a:r>
            <a:r>
              <a:rPr lang="cs-CZ" sz="2400" dirty="0" smtClean="0"/>
              <a:t>za 24 hodin se ve váčku vytvoří filtrát o objemu 150 litrů (30 x denně se naše krev filtruje)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/>
              <a:t> </a:t>
            </a:r>
            <a:r>
              <a:rPr lang="cs-CZ" dirty="0" smtClean="0">
                <a:solidFill>
                  <a:srgbClr val="009900"/>
                </a:solidFill>
              </a:rPr>
              <a:t>definitivní moč </a:t>
            </a:r>
            <a:r>
              <a:rPr lang="cs-CZ" sz="2400" dirty="0" smtClean="0"/>
              <a:t>- tvoří se v ledvinových kanálcích, dochází k zahuštění moči, vytvoří se jí 1,5 – 2 litry za den</a:t>
            </a:r>
            <a:r>
              <a:rPr lang="cs-CZ" dirty="0" smtClean="0">
                <a:solidFill>
                  <a:srgbClr val="009900"/>
                </a:solidFill>
              </a:rPr>
              <a:t> </a:t>
            </a:r>
            <a:r>
              <a:rPr lang="cs-CZ" sz="2400" dirty="0" smtClean="0"/>
              <a:t>(nucení na močení při asi 150 ml)</a:t>
            </a:r>
          </a:p>
          <a:p>
            <a:pPr>
              <a:buNone/>
            </a:pPr>
            <a:r>
              <a:rPr lang="cs-CZ" sz="2400" dirty="0" smtClean="0"/>
              <a:t>	moč obsahuje vodu, močovinu, produkty metabolismu, toxické látky, zbytky léků</a:t>
            </a:r>
          </a:p>
          <a:p>
            <a:pPr>
              <a:buNone/>
            </a:pPr>
            <a:r>
              <a:rPr lang="cs-CZ" sz="2400" dirty="0"/>
              <a:t>	</a:t>
            </a:r>
            <a:r>
              <a:rPr lang="cs-CZ" sz="2400" dirty="0" smtClean="0"/>
              <a:t>moč je ukazatelem různých nemocí</a:t>
            </a:r>
            <a:endParaRPr lang="cs-CZ" sz="2400" dirty="0"/>
          </a:p>
        </p:txBody>
      </p:sp>
      <p:pic>
        <p:nvPicPr>
          <p:cNvPr id="4" name="Obrázek 3" descr="82160481_80123e25f5.jpg"/>
          <p:cNvPicPr>
            <a:picLocks noChangeAspect="1"/>
          </p:cNvPicPr>
          <p:nvPr/>
        </p:nvPicPr>
        <p:blipFill>
          <a:blip r:embed="rId2" cstate="print"/>
          <a:srcRect l="11317" t="17470" r="14745"/>
          <a:stretch>
            <a:fillRect/>
          </a:stretch>
        </p:blipFill>
        <p:spPr>
          <a:xfrm>
            <a:off x="7343800" y="5157192"/>
            <a:ext cx="1800200" cy="170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rgbClr val="009900"/>
            </a:solidFill>
          </a:ln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9900"/>
                </a:solidFill>
              </a:rPr>
              <a:t>ONEMOCNĚNÍ VYLUČOVACÍ SOUSTAVY</a:t>
            </a:r>
            <a:endParaRPr lang="cs-CZ" dirty="0">
              <a:solidFill>
                <a:srgbClr val="0099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záněty močového ústrojí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ledvinové kameny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nádory</a:t>
            </a:r>
            <a:endParaRPr lang="cs-CZ" dirty="0"/>
          </a:p>
        </p:txBody>
      </p:sp>
      <p:pic>
        <p:nvPicPr>
          <p:cNvPr id="4" name="Obrázek 3" descr="bolest-ledvin-2.jpg"/>
          <p:cNvPicPr>
            <a:picLocks noChangeAspect="1"/>
          </p:cNvPicPr>
          <p:nvPr/>
        </p:nvPicPr>
        <p:blipFill>
          <a:blip r:embed="rId2" cstate="print"/>
          <a:srcRect t="7560"/>
          <a:stretch>
            <a:fillRect/>
          </a:stretch>
        </p:blipFill>
        <p:spPr>
          <a:xfrm>
            <a:off x="4932040" y="2060848"/>
            <a:ext cx="1800200" cy="2496160"/>
          </a:xfrm>
          <a:prstGeom prst="rect">
            <a:avLst/>
          </a:prstGeom>
        </p:spPr>
      </p:pic>
      <p:pic>
        <p:nvPicPr>
          <p:cNvPr id="5" name="Obrázek 4" descr="dialyza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509988"/>
            <a:ext cx="4464496" cy="3019735"/>
          </a:xfrm>
          <a:prstGeom prst="rect">
            <a:avLst/>
          </a:prstGeom>
        </p:spPr>
      </p:pic>
      <p:pic>
        <p:nvPicPr>
          <p:cNvPr id="6" name="Obrázek 5" descr="PET369cae_bolest.jpg"/>
          <p:cNvPicPr>
            <a:picLocks noChangeAspect="1"/>
          </p:cNvPicPr>
          <p:nvPr/>
        </p:nvPicPr>
        <p:blipFill>
          <a:blip r:embed="rId4" cstate="print"/>
          <a:srcRect l="8571" r="12144"/>
          <a:stretch>
            <a:fillRect/>
          </a:stretch>
        </p:blipFill>
        <p:spPr>
          <a:xfrm>
            <a:off x="6763170" y="1412776"/>
            <a:ext cx="2380830" cy="201622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 rot="10800000" flipV="1">
            <a:off x="6804248" y="3836295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PŘÍČINY?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436096" y="5085184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FF0000"/>
                </a:solidFill>
              </a:rPr>
              <a:t> prochlazení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přecházení nemocí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solená a kořeněná jídla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zneužívání léků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echanismus-ucinku.jpg"/>
          <p:cNvPicPr>
            <a:picLocks noChangeAspect="1"/>
          </p:cNvPicPr>
          <p:nvPr/>
        </p:nvPicPr>
        <p:blipFill>
          <a:blip r:embed="rId2" cstate="print"/>
          <a:srcRect l="38829"/>
          <a:stretch>
            <a:fillRect/>
          </a:stretch>
        </p:blipFill>
        <p:spPr>
          <a:xfrm>
            <a:off x="179512" y="404664"/>
            <a:ext cx="3560723" cy="5227340"/>
          </a:xfrm>
          <a:prstGeom prst="rect">
            <a:avLst/>
          </a:prstGeom>
        </p:spPr>
      </p:pic>
      <p:pic>
        <p:nvPicPr>
          <p:cNvPr id="3" name="Obrázek 2" descr="toi1.jpg"/>
          <p:cNvPicPr>
            <a:picLocks noChangeAspect="1"/>
          </p:cNvPicPr>
          <p:nvPr/>
        </p:nvPicPr>
        <p:blipFill>
          <a:blip r:embed="rId3" cstate="print"/>
          <a:srcRect l="19662" r="21353"/>
          <a:stretch>
            <a:fillRect/>
          </a:stretch>
        </p:blipFill>
        <p:spPr>
          <a:xfrm>
            <a:off x="6367871" y="332656"/>
            <a:ext cx="2164569" cy="2122044"/>
          </a:xfrm>
          <a:prstGeom prst="rect">
            <a:avLst/>
          </a:prstGeom>
        </p:spPr>
      </p:pic>
      <p:pic>
        <p:nvPicPr>
          <p:cNvPr id="4" name="Obrázek 3" descr="brus.jpeg"/>
          <p:cNvPicPr>
            <a:picLocks noChangeAspect="1"/>
          </p:cNvPicPr>
          <p:nvPr/>
        </p:nvPicPr>
        <p:blipFill>
          <a:blip r:embed="rId4" cstate="print"/>
          <a:srcRect b="3030"/>
          <a:stretch>
            <a:fillRect/>
          </a:stretch>
        </p:blipFill>
        <p:spPr>
          <a:xfrm>
            <a:off x="3851920" y="3335604"/>
            <a:ext cx="2659906" cy="3522396"/>
          </a:xfrm>
          <a:prstGeom prst="rect">
            <a:avLst/>
          </a:prstGeom>
        </p:spPr>
      </p:pic>
      <p:pic>
        <p:nvPicPr>
          <p:cNvPr id="5" name="Obrázek 4" descr="urologicky.jpg"/>
          <p:cNvPicPr>
            <a:picLocks noChangeAspect="1"/>
          </p:cNvPicPr>
          <p:nvPr/>
        </p:nvPicPr>
        <p:blipFill>
          <a:blip r:embed="rId5" cstate="print"/>
          <a:srcRect l="5087" t="2027" r="5224"/>
          <a:stretch>
            <a:fillRect/>
          </a:stretch>
        </p:blipFill>
        <p:spPr>
          <a:xfrm rot="722010">
            <a:off x="7168535" y="2836694"/>
            <a:ext cx="1611582" cy="3660621"/>
          </a:xfrm>
          <a:prstGeom prst="rect">
            <a:avLst/>
          </a:prstGeom>
        </p:spPr>
      </p:pic>
      <p:pic>
        <p:nvPicPr>
          <p:cNvPr id="6" name="Obrázek 5" descr="caj-na-ledviny-a-mocovy-mechyr-70g.jpg"/>
          <p:cNvPicPr>
            <a:picLocks noChangeAspect="1"/>
          </p:cNvPicPr>
          <p:nvPr/>
        </p:nvPicPr>
        <p:blipFill>
          <a:blip r:embed="rId6" cstate="print"/>
          <a:srcRect l="4167" t="2001" r="4167"/>
          <a:stretch>
            <a:fillRect/>
          </a:stretch>
        </p:blipFill>
        <p:spPr>
          <a:xfrm rot="20458166">
            <a:off x="4395225" y="411570"/>
            <a:ext cx="1374824" cy="2679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/>
              <a:t>Zdroje obrázků: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72608"/>
          </a:xfrm>
        </p:spPr>
        <p:txBody>
          <a:bodyPr>
            <a:normAutofit lnSpcReduction="10000"/>
          </a:bodyPr>
          <a:lstStyle/>
          <a:p>
            <a:r>
              <a:rPr lang="cs-CZ" sz="1800" dirty="0" smtClean="0"/>
              <a:t>http://www.</a:t>
            </a:r>
            <a:r>
              <a:rPr lang="cs-CZ" sz="1800" dirty="0" err="1" smtClean="0"/>
              <a:t>wikiskripta.eu</a:t>
            </a:r>
            <a:r>
              <a:rPr lang="cs-CZ" sz="1800" dirty="0" smtClean="0"/>
              <a:t>/index.</a:t>
            </a:r>
            <a:r>
              <a:rPr lang="cs-CZ" sz="1800" dirty="0" err="1" smtClean="0"/>
              <a:t>php</a:t>
            </a:r>
            <a:r>
              <a:rPr lang="cs-CZ" sz="1800" dirty="0" smtClean="0"/>
              <a:t>/Soubor:Gray1120-</a:t>
            </a:r>
            <a:r>
              <a:rPr lang="cs-CZ" sz="1800" dirty="0" err="1" smtClean="0"/>
              <a:t>kidneys.png</a:t>
            </a:r>
            <a:endParaRPr lang="cs-CZ" sz="1800" dirty="0" smtClean="0"/>
          </a:p>
          <a:p>
            <a:r>
              <a:rPr lang="cs-CZ" sz="1800" dirty="0" smtClean="0"/>
              <a:t>http://cs.wikipedia.org/wiki/Vylu%C4%8Dovac%C3%AD_soustava</a:t>
            </a:r>
          </a:p>
          <a:p>
            <a:r>
              <a:rPr lang="cs-CZ" sz="1800" dirty="0" smtClean="0"/>
              <a:t>http://www.novinky.</a:t>
            </a:r>
            <a:r>
              <a:rPr lang="cs-CZ" sz="1800" dirty="0" err="1" smtClean="0"/>
              <a:t>cz</a:t>
            </a:r>
            <a:r>
              <a:rPr lang="cs-CZ" sz="1800" dirty="0" smtClean="0"/>
              <a:t>/zena/</a:t>
            </a:r>
            <a:r>
              <a:rPr lang="cs-CZ" sz="1800" dirty="0" err="1" smtClean="0"/>
              <a:t>zdravi</a:t>
            </a:r>
            <a:r>
              <a:rPr lang="cs-CZ" sz="1800" dirty="0" smtClean="0"/>
              <a:t>/249872-</a:t>
            </a:r>
            <a:r>
              <a:rPr lang="cs-CZ" sz="1800" dirty="0" err="1" smtClean="0"/>
              <a:t>peritonealni</a:t>
            </a:r>
            <a:r>
              <a:rPr lang="cs-CZ" sz="1800" dirty="0" smtClean="0"/>
              <a:t>-</a:t>
            </a:r>
            <a:r>
              <a:rPr lang="cs-CZ" sz="1800" dirty="0" err="1" smtClean="0"/>
              <a:t>dialyza</a:t>
            </a:r>
            <a:r>
              <a:rPr lang="cs-CZ" sz="1800" dirty="0" smtClean="0"/>
              <a:t>-</a:t>
            </a:r>
            <a:r>
              <a:rPr lang="cs-CZ" sz="1800" dirty="0" err="1" smtClean="0"/>
              <a:t>sance</a:t>
            </a:r>
            <a:r>
              <a:rPr lang="cs-CZ" sz="1800" dirty="0" smtClean="0"/>
              <a:t>-na-</a:t>
            </a:r>
            <a:r>
              <a:rPr lang="cs-CZ" sz="1800" dirty="0" err="1" smtClean="0"/>
              <a:t>lepsi</a:t>
            </a:r>
            <a:r>
              <a:rPr lang="cs-CZ" sz="1800" dirty="0" smtClean="0"/>
              <a:t>-</a:t>
            </a:r>
            <a:r>
              <a:rPr lang="cs-CZ" sz="1800" dirty="0" err="1" smtClean="0"/>
              <a:t>zivot</a:t>
            </a:r>
            <a:r>
              <a:rPr lang="cs-CZ" sz="1800" dirty="0" smtClean="0"/>
              <a:t>-bez-ledvin.</a:t>
            </a:r>
            <a:r>
              <a:rPr lang="cs-CZ" sz="1800" dirty="0" err="1" smtClean="0"/>
              <a:t>html</a:t>
            </a:r>
            <a:endParaRPr lang="cs-CZ" sz="1800" dirty="0" smtClean="0"/>
          </a:p>
          <a:p>
            <a:r>
              <a:rPr lang="cs-CZ" sz="1800" dirty="0" smtClean="0"/>
              <a:t>http://ajurvedske-lazne.cz/?q=ledviny</a:t>
            </a:r>
          </a:p>
          <a:p>
            <a:r>
              <a:rPr lang="cs-CZ" sz="1800" dirty="0" smtClean="0"/>
              <a:t>http://zsseifertova.com/archiv/tvorba20082009.ic.cz/9trida/9b/internetove-stranky/popovska-veronika/web/lidske%20telo/index.htm</a:t>
            </a:r>
          </a:p>
          <a:p>
            <a:r>
              <a:rPr lang="cs-CZ" sz="1800" dirty="0" smtClean="0"/>
              <a:t>http://www.</a:t>
            </a:r>
            <a:r>
              <a:rPr lang="cs-CZ" sz="1800" dirty="0" err="1" smtClean="0"/>
              <a:t>zdravoveda.estranky.sk</a:t>
            </a:r>
            <a:r>
              <a:rPr lang="cs-CZ" sz="1800" dirty="0" smtClean="0"/>
              <a:t>/fotoalbum/</a:t>
            </a:r>
            <a:r>
              <a:rPr lang="cs-CZ" sz="1800" dirty="0" err="1" smtClean="0"/>
              <a:t>mocovy</a:t>
            </a:r>
            <a:r>
              <a:rPr lang="cs-CZ" sz="1800" dirty="0" smtClean="0"/>
              <a:t>-</a:t>
            </a:r>
            <a:r>
              <a:rPr lang="cs-CZ" sz="1800" dirty="0" err="1" smtClean="0"/>
              <a:t>system</a:t>
            </a:r>
            <a:r>
              <a:rPr lang="cs-CZ" sz="1800" dirty="0" smtClean="0"/>
              <a:t>/</a:t>
            </a:r>
            <a:r>
              <a:rPr lang="cs-CZ" sz="1800" dirty="0" err="1" smtClean="0"/>
              <a:t>mocovy</a:t>
            </a:r>
            <a:r>
              <a:rPr lang="cs-CZ" sz="1800" dirty="0" smtClean="0"/>
              <a:t>-</a:t>
            </a:r>
            <a:r>
              <a:rPr lang="cs-CZ" sz="1800" dirty="0" err="1" smtClean="0"/>
              <a:t>system</a:t>
            </a:r>
            <a:r>
              <a:rPr lang="cs-CZ" sz="1800" dirty="0" smtClean="0"/>
              <a:t>/scan0002.jpg.html</a:t>
            </a:r>
          </a:p>
          <a:p>
            <a:r>
              <a:rPr lang="cs-CZ" sz="1800" dirty="0" smtClean="0"/>
              <a:t>http://82.114.195.35:90/</a:t>
            </a:r>
            <a:r>
              <a:rPr lang="cs-CZ" sz="1800" dirty="0" err="1" smtClean="0"/>
              <a:t>Vyuka</a:t>
            </a:r>
            <a:r>
              <a:rPr lang="cs-CZ" sz="1800" dirty="0" smtClean="0"/>
              <a:t>/</a:t>
            </a:r>
            <a:r>
              <a:rPr lang="cs-CZ" sz="1800" dirty="0" err="1" smtClean="0"/>
              <a:t>Ka</a:t>
            </a:r>
            <a:r>
              <a:rPr lang="cs-CZ" sz="1800" dirty="0" smtClean="0"/>
              <a:t>%C4%8D%C3%</a:t>
            </a:r>
            <a:r>
              <a:rPr lang="cs-CZ" sz="1800" dirty="0" err="1" smtClean="0"/>
              <a:t>ADrkov</a:t>
            </a:r>
            <a:r>
              <a:rPr lang="cs-CZ" sz="1800" dirty="0" smtClean="0"/>
              <a:t>%C3%A1%20Jarmila/</a:t>
            </a:r>
            <a:r>
              <a:rPr lang="cs-CZ" sz="1800" dirty="0" err="1" smtClean="0"/>
              <a:t>Materi</a:t>
            </a:r>
            <a:r>
              <a:rPr lang="cs-CZ" sz="1800" dirty="0" smtClean="0"/>
              <a:t>%C3%A1ly%20k%20v%C3%</a:t>
            </a:r>
            <a:r>
              <a:rPr lang="cs-CZ" sz="1800" dirty="0" err="1" smtClean="0"/>
              <a:t>BDuce</a:t>
            </a:r>
            <a:r>
              <a:rPr lang="cs-CZ" sz="1800" dirty="0" smtClean="0"/>
              <a:t>/3.ro%C4%8Dn%C3%</a:t>
            </a:r>
            <a:r>
              <a:rPr lang="cs-CZ" sz="1800" dirty="0" err="1" smtClean="0"/>
              <a:t>ADk</a:t>
            </a:r>
            <a:r>
              <a:rPr lang="cs-CZ" sz="1800" dirty="0" smtClean="0"/>
              <a:t>/08%20vylu%C4%8Dovac%C3%AD%20soustava/nefron.</a:t>
            </a:r>
            <a:r>
              <a:rPr lang="cs-CZ" sz="1800" dirty="0" err="1" smtClean="0"/>
              <a:t>jpg</a:t>
            </a:r>
            <a:endParaRPr lang="cs-CZ" sz="1800" dirty="0" smtClean="0"/>
          </a:p>
          <a:p>
            <a:r>
              <a:rPr lang="cs-CZ" sz="1800" dirty="0" smtClean="0"/>
              <a:t>http://zpravy.idnes.cz/foto.aspx?r=domaci&amp;foto1=JAN44b340_profimedia_0093116264.jpg</a:t>
            </a:r>
          </a:p>
          <a:p>
            <a:r>
              <a:rPr lang="cs-CZ" sz="1800" dirty="0" smtClean="0"/>
              <a:t>http://www.</a:t>
            </a:r>
            <a:r>
              <a:rPr lang="cs-CZ" sz="1800" dirty="0" err="1" smtClean="0"/>
              <a:t>bonella.cz</a:t>
            </a:r>
            <a:r>
              <a:rPr lang="cs-CZ" sz="1800" dirty="0" smtClean="0"/>
              <a:t>/bolesti-hlavy-zad-a-kloubu/bolest-ledvin-</a:t>
            </a:r>
            <a:r>
              <a:rPr lang="cs-CZ" sz="1800" dirty="0" err="1" smtClean="0"/>
              <a:t>znaci</a:t>
            </a:r>
            <a:r>
              <a:rPr lang="cs-CZ" sz="1800" dirty="0" smtClean="0"/>
              <a:t>-jejich-</a:t>
            </a:r>
            <a:r>
              <a:rPr lang="cs-CZ" sz="1800" dirty="0" err="1" smtClean="0"/>
              <a:t>zanet.html</a:t>
            </a:r>
            <a:endParaRPr lang="cs-CZ" sz="1800" dirty="0" smtClean="0"/>
          </a:p>
          <a:p>
            <a:r>
              <a:rPr lang="cs-CZ" sz="1800" dirty="0" smtClean="0"/>
              <a:t>http://www.</a:t>
            </a:r>
            <a:r>
              <a:rPr lang="cs-CZ" sz="1800" dirty="0" err="1" smtClean="0"/>
              <a:t>caje</a:t>
            </a:r>
            <a:r>
              <a:rPr lang="cs-CZ" sz="1800" dirty="0" smtClean="0"/>
              <a:t>-byliny-</a:t>
            </a:r>
            <a:r>
              <a:rPr lang="cs-CZ" sz="1800" dirty="0" err="1" smtClean="0"/>
              <a:t>koreni.cz</a:t>
            </a:r>
            <a:r>
              <a:rPr lang="cs-CZ" sz="1800" dirty="0" smtClean="0"/>
              <a:t>/</a:t>
            </a:r>
            <a:r>
              <a:rPr lang="cs-CZ" sz="1800" dirty="0" err="1" smtClean="0"/>
              <a:t>eshop</a:t>
            </a:r>
            <a:r>
              <a:rPr lang="cs-CZ" sz="1800" dirty="0" smtClean="0"/>
              <a:t>/</a:t>
            </a:r>
            <a:r>
              <a:rPr lang="cs-CZ" sz="1800" dirty="0" err="1" smtClean="0"/>
              <a:t>caje</a:t>
            </a:r>
            <a:r>
              <a:rPr lang="cs-CZ" sz="1800" dirty="0" smtClean="0"/>
              <a:t>/</a:t>
            </a:r>
            <a:r>
              <a:rPr lang="cs-CZ" sz="1800" dirty="0" err="1" smtClean="0"/>
              <a:t>zdravotni</a:t>
            </a:r>
            <a:r>
              <a:rPr lang="cs-CZ" sz="1800" dirty="0" smtClean="0"/>
              <a:t>-</a:t>
            </a:r>
            <a:r>
              <a:rPr lang="cs-CZ" sz="1800" dirty="0" err="1" smtClean="0"/>
              <a:t>caje</a:t>
            </a:r>
            <a:r>
              <a:rPr lang="cs-CZ" sz="1800" dirty="0" smtClean="0"/>
              <a:t>/bez-aroma/</a:t>
            </a:r>
            <a:r>
              <a:rPr lang="cs-CZ" sz="1800" dirty="0" err="1" smtClean="0"/>
              <a:t>caj</a:t>
            </a:r>
            <a:r>
              <a:rPr lang="cs-CZ" sz="1800" dirty="0" smtClean="0"/>
              <a:t>-na-ledviny-a-</a:t>
            </a:r>
            <a:r>
              <a:rPr lang="cs-CZ" sz="1800" dirty="0" err="1" smtClean="0"/>
              <a:t>mocovy</a:t>
            </a:r>
            <a:r>
              <a:rPr lang="cs-CZ" sz="1800" dirty="0" smtClean="0"/>
              <a:t>-</a:t>
            </a:r>
            <a:r>
              <a:rPr lang="cs-CZ" sz="1800" dirty="0" err="1" smtClean="0"/>
              <a:t>mechyr</a:t>
            </a:r>
            <a:r>
              <a:rPr lang="cs-CZ" sz="1800" dirty="0" smtClean="0"/>
              <a:t>-70g-63.html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EDAD6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VYLUČOVACÍ SOUSTAVA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ledvina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988840"/>
            <a:ext cx="4428893" cy="44178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rgbClr val="00B050"/>
            </a:solidFill>
          </a:ln>
        </p:spPr>
        <p:txBody>
          <a:bodyPr/>
          <a:lstStyle/>
          <a:p>
            <a:r>
              <a:rPr lang="cs-CZ" dirty="0" smtClean="0">
                <a:solidFill>
                  <a:srgbClr val="009900"/>
                </a:solidFill>
              </a:rPr>
              <a:t>FUNKCE VYLUČOVACÍ SOUSTAVY</a:t>
            </a:r>
            <a:endParaRPr lang="cs-CZ" dirty="0">
              <a:solidFill>
                <a:srgbClr val="0099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odstraňování odpadních látek z těla (soli, močovina, zplodiny metabolismu)</a:t>
            </a:r>
          </a:p>
          <a:p>
            <a:pPr>
              <a:buNone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odstraňování přebytečné vody z těla</a:t>
            </a:r>
          </a:p>
          <a:p>
            <a:pPr>
              <a:buNone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vylučování toxických látek, léků</a:t>
            </a:r>
            <a:endParaRPr lang="cs-CZ" dirty="0"/>
          </a:p>
        </p:txBody>
      </p:sp>
      <p:pic>
        <p:nvPicPr>
          <p:cNvPr id="4" name="Obrázek 3" descr="showblog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7280" y="4077072"/>
            <a:ext cx="2356719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9900"/>
                </a:solidFill>
              </a:rPr>
              <a:t>STAVBA VYLUČOVACÍ SOUSTAVY</a:t>
            </a:r>
            <a:endParaRPr lang="cs-CZ" dirty="0">
              <a:solidFill>
                <a:srgbClr val="009900"/>
              </a:solidFill>
            </a:endParaRPr>
          </a:p>
        </p:txBody>
      </p:sp>
      <p:pic>
        <p:nvPicPr>
          <p:cNvPr id="6" name="Zástupný symbol pro obsah 5" descr="Illu_urinary_syst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425" r="31446"/>
          <a:stretch>
            <a:fillRect/>
          </a:stretch>
        </p:blipFill>
        <p:spPr>
          <a:xfrm>
            <a:off x="467544" y="1484784"/>
            <a:ext cx="4025840" cy="4921330"/>
          </a:xfrm>
        </p:spPr>
      </p:pic>
      <p:sp>
        <p:nvSpPr>
          <p:cNvPr id="7" name="TextovéPole 6"/>
          <p:cNvSpPr txBox="1"/>
          <p:nvPr/>
        </p:nvSpPr>
        <p:spPr>
          <a:xfrm>
            <a:off x="4644008" y="2708920"/>
            <a:ext cx="1429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ledviny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44008" y="3501008"/>
            <a:ext cx="1840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močovody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716016" y="436510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m</a:t>
            </a:r>
            <a:r>
              <a:rPr lang="cs-CZ" sz="2800" dirty="0" smtClean="0">
                <a:solidFill>
                  <a:srgbClr val="FF0000"/>
                </a:solidFill>
              </a:rPr>
              <a:t>očový měchýř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860032" y="5589240"/>
            <a:ext cx="2443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m</a:t>
            </a:r>
            <a:r>
              <a:rPr lang="cs-CZ" sz="2800" dirty="0" smtClean="0">
                <a:solidFill>
                  <a:srgbClr val="FF0000"/>
                </a:solidFill>
              </a:rPr>
              <a:t>očová trubice</a:t>
            </a:r>
            <a:endParaRPr lang="cs-CZ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4680520" cy="1143000"/>
          </a:xfrm>
          <a:solidFill>
            <a:srgbClr val="92D050"/>
          </a:solidFill>
          <a:ln>
            <a:solidFill>
              <a:srgbClr val="009900"/>
            </a:solidFill>
          </a:ln>
        </p:spPr>
        <p:txBody>
          <a:bodyPr/>
          <a:lstStyle/>
          <a:p>
            <a:r>
              <a:rPr lang="cs-CZ" dirty="0" smtClean="0">
                <a:solidFill>
                  <a:srgbClr val="009900"/>
                </a:solidFill>
              </a:rPr>
              <a:t>LEDVINY</a:t>
            </a:r>
            <a:endParaRPr lang="cs-CZ" dirty="0">
              <a:solidFill>
                <a:srgbClr val="009900"/>
              </a:solidFill>
            </a:endParaRPr>
          </a:p>
        </p:txBody>
      </p:sp>
      <p:pic>
        <p:nvPicPr>
          <p:cNvPr id="4" name="Zástupný symbol pro obsah 3" descr="ledviny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84168" y="260648"/>
            <a:ext cx="2623114" cy="2016224"/>
          </a:xfrm>
        </p:spPr>
      </p:pic>
      <p:pic>
        <p:nvPicPr>
          <p:cNvPr id="5" name="Obrázek 4" descr="455px-Gray1120-kidney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8302" y="2852936"/>
            <a:ext cx="2675698" cy="352839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79512" y="1844824"/>
            <a:ext cx="60486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800" dirty="0" smtClean="0"/>
              <a:t> </a:t>
            </a:r>
            <a:r>
              <a:rPr lang="cs-CZ" sz="2400" dirty="0" smtClean="0"/>
              <a:t>párový orgán, tvar fazole, 12 x 6 cm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/>
              <a:t> </a:t>
            </a:r>
            <a:r>
              <a:rPr lang="cs-CZ" sz="2400" dirty="0" smtClean="0"/>
              <a:t>po obou stranách bederní páteře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/>
              <a:t> </a:t>
            </a:r>
            <a:r>
              <a:rPr lang="cs-CZ" sz="2400" dirty="0" smtClean="0"/>
              <a:t>obaleny tukovým polštářem – ochrana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/>
              <a:t> </a:t>
            </a:r>
            <a:r>
              <a:rPr lang="cs-CZ" sz="2400" dirty="0" smtClean="0"/>
              <a:t>filtrují krev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/>
              <a:t> </a:t>
            </a:r>
            <a:r>
              <a:rPr lang="cs-CZ" sz="2400" dirty="0" smtClean="0"/>
              <a:t>tvorba primární moči a následně úprava v definitivní moč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/>
              <a:t> </a:t>
            </a:r>
            <a:r>
              <a:rPr lang="cs-CZ" sz="2400" dirty="0" smtClean="0"/>
              <a:t>světlejší kůra a tmavší dřeň</a:t>
            </a:r>
          </a:p>
          <a:p>
            <a:pPr>
              <a:buFont typeface="Wingdings" pitchFamily="2" charset="2"/>
              <a:buChar char="Ø"/>
            </a:pPr>
            <a:endParaRPr lang="cs-CZ" sz="2800" dirty="0"/>
          </a:p>
        </p:txBody>
      </p:sp>
      <p:pic>
        <p:nvPicPr>
          <p:cNvPr id="7" name="Obrázek 6" descr="ledvi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4149080"/>
            <a:ext cx="1905000" cy="2371725"/>
          </a:xfrm>
          <a:prstGeom prst="rect">
            <a:avLst/>
          </a:prstGeom>
        </p:spPr>
      </p:pic>
      <p:cxnSp>
        <p:nvCxnSpPr>
          <p:cNvPr id="9" name="Přímá spojovací šipka 8"/>
          <p:cNvCxnSpPr/>
          <p:nvPr/>
        </p:nvCxnSpPr>
        <p:spPr>
          <a:xfrm>
            <a:off x="1547664" y="4509120"/>
            <a:ext cx="2520280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>
            <a:off x="3563888" y="4437112"/>
            <a:ext cx="72008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edviny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4190880" cy="5112568"/>
          </a:xfrm>
          <a:prstGeom prst="rect">
            <a:avLst/>
          </a:prstGeom>
        </p:spPr>
      </p:pic>
      <p:pic>
        <p:nvPicPr>
          <p:cNvPr id="3" name="Obrázek 2" descr="ledvina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6644" y="2276872"/>
            <a:ext cx="4877356" cy="422108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148064" y="476672"/>
            <a:ext cx="2557303" cy="646331"/>
          </a:xfrm>
          <a:prstGeom prst="rect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009900"/>
                </a:solidFill>
              </a:rPr>
              <a:t>Řez ledvinou</a:t>
            </a:r>
            <a:endParaRPr lang="cs-CZ" sz="36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455px-Gray1120-ureter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196" t="4773" r="3491"/>
          <a:stretch>
            <a:fillRect/>
          </a:stretch>
        </p:blipFill>
        <p:spPr>
          <a:xfrm>
            <a:off x="7026599" y="476672"/>
            <a:ext cx="2117401" cy="288032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176464" cy="1143000"/>
          </a:xfrm>
          <a:solidFill>
            <a:srgbClr val="92D050"/>
          </a:solidFill>
          <a:ln>
            <a:solidFill>
              <a:srgbClr val="009900"/>
            </a:solidFill>
          </a:ln>
        </p:spPr>
        <p:txBody>
          <a:bodyPr/>
          <a:lstStyle/>
          <a:p>
            <a:pPr algn="l"/>
            <a:r>
              <a:rPr lang="cs-CZ" dirty="0" smtClean="0">
                <a:solidFill>
                  <a:srgbClr val="009900"/>
                </a:solidFill>
              </a:rPr>
              <a:t>MOČOVÉ CESTY</a:t>
            </a:r>
            <a:endParaRPr lang="cs-CZ" dirty="0">
              <a:solidFill>
                <a:srgbClr val="009900"/>
              </a:solidFill>
            </a:endParaRPr>
          </a:p>
        </p:txBody>
      </p:sp>
      <p:pic>
        <p:nvPicPr>
          <p:cNvPr id="8" name="Obrázek 7" descr="ledviny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548680"/>
            <a:ext cx="2362063" cy="288154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436096" y="3284984"/>
            <a:ext cx="370790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9900"/>
                </a:solidFill>
              </a:rPr>
              <a:t> močovody – </a:t>
            </a:r>
            <a:r>
              <a:rPr lang="cs-CZ" sz="2000" dirty="0" smtClean="0">
                <a:solidFill>
                  <a:srgbClr val="009900"/>
                </a:solidFill>
              </a:rPr>
              <a:t>trubice asi 30 cm</a:t>
            </a:r>
            <a:endParaRPr lang="cs-CZ" sz="2000" dirty="0">
              <a:solidFill>
                <a:srgbClr val="0099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9900"/>
                </a:solidFill>
              </a:rPr>
              <a:t> </a:t>
            </a:r>
            <a:r>
              <a:rPr lang="cs-CZ" sz="2400" dirty="0" smtClean="0">
                <a:solidFill>
                  <a:srgbClr val="009900"/>
                </a:solidFill>
              </a:rPr>
              <a:t>močový měchýř - </a:t>
            </a:r>
            <a:r>
              <a:rPr lang="cs-CZ" sz="2000" dirty="0" smtClean="0">
                <a:solidFill>
                  <a:srgbClr val="009900"/>
                </a:solidFill>
              </a:rPr>
              <a:t>dutý orgán, pojme 500 – 7O0 ml, nucení při asi 150 ml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>
                <a:solidFill>
                  <a:srgbClr val="009900"/>
                </a:solidFill>
              </a:rPr>
              <a:t> </a:t>
            </a:r>
            <a:r>
              <a:rPr lang="cs-CZ" sz="2400" dirty="0" smtClean="0">
                <a:solidFill>
                  <a:srgbClr val="009900"/>
                </a:solidFill>
              </a:rPr>
              <a:t>močová trubice - </a:t>
            </a:r>
            <a:r>
              <a:rPr lang="cs-CZ" sz="2000" dirty="0" smtClean="0">
                <a:solidFill>
                  <a:srgbClr val="009900"/>
                </a:solidFill>
              </a:rPr>
              <a:t>dva svěrače – vnitřní z hladké svaloviny, vnější z příčně pruhované – lze ovládat vůlí (do určitého objemu),</a:t>
            </a:r>
          </a:p>
          <a:p>
            <a:r>
              <a:rPr lang="cs-CZ" sz="2000" dirty="0" smtClean="0">
                <a:solidFill>
                  <a:srgbClr val="009900"/>
                </a:solidFill>
              </a:rPr>
              <a:t> u žen 3 - 5 cm, muži 15 – 20 cm</a:t>
            </a:r>
          </a:p>
          <a:p>
            <a:endParaRPr lang="cs-CZ" sz="2000" dirty="0">
              <a:solidFill>
                <a:srgbClr val="009900"/>
              </a:solidFill>
            </a:endParaRPr>
          </a:p>
        </p:txBody>
      </p:sp>
      <p:pic>
        <p:nvPicPr>
          <p:cNvPr id="10" name="Obrázek 9" descr="mocovecesty3.png"/>
          <p:cNvPicPr>
            <a:picLocks noChangeAspect="1"/>
          </p:cNvPicPr>
          <p:nvPr/>
        </p:nvPicPr>
        <p:blipFill>
          <a:blip r:embed="rId4" cstate="print"/>
          <a:srcRect t="5445" r="62474"/>
          <a:stretch>
            <a:fillRect/>
          </a:stretch>
        </p:blipFill>
        <p:spPr>
          <a:xfrm>
            <a:off x="0" y="1628800"/>
            <a:ext cx="2771800" cy="4303077"/>
          </a:xfrm>
          <a:prstGeom prst="rect">
            <a:avLst/>
          </a:prstGeom>
        </p:spPr>
      </p:pic>
      <p:pic>
        <p:nvPicPr>
          <p:cNvPr id="11" name="Obrázek 10" descr="mocovecesty3.png"/>
          <p:cNvPicPr>
            <a:picLocks noChangeAspect="1"/>
          </p:cNvPicPr>
          <p:nvPr/>
        </p:nvPicPr>
        <p:blipFill>
          <a:blip r:embed="rId4" cstate="print"/>
          <a:srcRect l="38959" t="4512" r="33908" b="41338"/>
          <a:stretch>
            <a:fillRect/>
          </a:stretch>
        </p:blipFill>
        <p:spPr>
          <a:xfrm>
            <a:off x="2843808" y="4149080"/>
            <a:ext cx="2160240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Female_reproductive_system_lateral_nolabel.png"/>
          <p:cNvPicPr>
            <a:picLocks noChangeAspect="1"/>
          </p:cNvPicPr>
          <p:nvPr/>
        </p:nvPicPr>
        <p:blipFill>
          <a:blip r:embed="rId2" cstate="print"/>
          <a:srcRect l="5210" r="6091"/>
          <a:stretch>
            <a:fillRect/>
          </a:stretch>
        </p:blipFill>
        <p:spPr>
          <a:xfrm>
            <a:off x="683568" y="332656"/>
            <a:ext cx="3995948" cy="3816424"/>
          </a:xfrm>
          <a:prstGeom prst="rect">
            <a:avLst/>
          </a:prstGeom>
        </p:spPr>
      </p:pic>
      <p:pic>
        <p:nvPicPr>
          <p:cNvPr id="4" name="Obrázek 3" descr="Male_reproductive_system_lateral_nolabel.png"/>
          <p:cNvPicPr>
            <a:picLocks noChangeAspect="1"/>
          </p:cNvPicPr>
          <p:nvPr/>
        </p:nvPicPr>
        <p:blipFill>
          <a:blip r:embed="rId3" cstate="print"/>
          <a:srcRect l="4815" r="6116"/>
          <a:stretch>
            <a:fillRect/>
          </a:stretch>
        </p:blipFill>
        <p:spPr>
          <a:xfrm>
            <a:off x="5724128" y="3140968"/>
            <a:ext cx="2952328" cy="316686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23529" y="213285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1</a:t>
            </a:r>
            <a:endParaRPr lang="cs-CZ" sz="2800" dirty="0">
              <a:solidFill>
                <a:srgbClr val="FFFF00"/>
              </a:solidFill>
            </a:endParaRPr>
          </a:p>
        </p:txBody>
      </p:sp>
      <p:cxnSp>
        <p:nvCxnSpPr>
          <p:cNvPr id="7" name="Přímá spojovací šipka 6"/>
          <p:cNvCxnSpPr/>
          <p:nvPr/>
        </p:nvCxnSpPr>
        <p:spPr>
          <a:xfrm>
            <a:off x="611560" y="2420888"/>
            <a:ext cx="1728192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V="1">
            <a:off x="5364088" y="5949280"/>
            <a:ext cx="648072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V="1">
            <a:off x="2339752" y="3140968"/>
            <a:ext cx="0" cy="151216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2195736" y="4581128"/>
            <a:ext cx="439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2</a:t>
            </a:r>
            <a:endParaRPr lang="cs-CZ" sz="2800" dirty="0">
              <a:solidFill>
                <a:srgbClr val="FFFF00"/>
              </a:solidFill>
            </a:endParaRPr>
          </a:p>
        </p:txBody>
      </p:sp>
      <p:cxnSp>
        <p:nvCxnSpPr>
          <p:cNvPr id="21" name="Přímá spojovací šipka 20"/>
          <p:cNvCxnSpPr/>
          <p:nvPr/>
        </p:nvCxnSpPr>
        <p:spPr>
          <a:xfrm flipH="1">
            <a:off x="3059832" y="1844824"/>
            <a:ext cx="2016224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5076056" y="155679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3</a:t>
            </a: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932040" y="59492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4</a:t>
            </a:r>
            <a:endParaRPr lang="cs-CZ" sz="2800" dirty="0">
              <a:solidFill>
                <a:srgbClr val="FF0000"/>
              </a:solidFill>
            </a:endParaRPr>
          </a:p>
        </p:txBody>
      </p:sp>
      <p:cxnSp>
        <p:nvCxnSpPr>
          <p:cNvPr id="26" name="Přímá spojovací šipka 25"/>
          <p:cNvCxnSpPr/>
          <p:nvPr/>
        </p:nvCxnSpPr>
        <p:spPr>
          <a:xfrm>
            <a:off x="5364088" y="3933056"/>
            <a:ext cx="158417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5076056" y="364502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5</a:t>
            </a:r>
            <a:endParaRPr lang="cs-CZ" sz="2800" dirty="0">
              <a:solidFill>
                <a:srgbClr val="FF0000"/>
              </a:solidFill>
            </a:endParaRPr>
          </a:p>
        </p:txBody>
      </p:sp>
      <p:cxnSp>
        <p:nvCxnSpPr>
          <p:cNvPr id="34" name="Přímá spojovací šipka 33"/>
          <p:cNvCxnSpPr/>
          <p:nvPr/>
        </p:nvCxnSpPr>
        <p:spPr>
          <a:xfrm>
            <a:off x="5508104" y="4941168"/>
            <a:ext cx="360040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5076056" y="465313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6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6228184" y="980728"/>
            <a:ext cx="2385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1 močový měchýř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2 močová trubice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3děloha</a:t>
            </a:r>
            <a:endParaRPr lang="cs-CZ" sz="2400" dirty="0">
              <a:solidFill>
                <a:srgbClr val="FFFF00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1187624" y="5157192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4 močová trubice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5 močový měchýř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6 penis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 descr="vylučovací soustava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408"/>
          <a:stretch>
            <a:fillRect/>
          </a:stretch>
        </p:blipFill>
        <p:spPr>
          <a:xfrm>
            <a:off x="179512" y="1052736"/>
            <a:ext cx="5989033" cy="580526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4968552" cy="850106"/>
          </a:xfrm>
          <a:solidFill>
            <a:srgbClr val="92D050"/>
          </a:solidFill>
          <a:ln>
            <a:solidFill>
              <a:srgbClr val="009900"/>
            </a:solidFill>
          </a:ln>
        </p:spPr>
        <p:txBody>
          <a:bodyPr/>
          <a:lstStyle/>
          <a:p>
            <a:r>
              <a:rPr lang="cs-CZ" dirty="0" smtClean="0">
                <a:solidFill>
                  <a:srgbClr val="009900"/>
                </a:solidFill>
              </a:rPr>
              <a:t>TVORBA MOČI</a:t>
            </a:r>
            <a:endParaRPr lang="cs-CZ" dirty="0">
              <a:solidFill>
                <a:srgbClr val="0099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372200" y="1412776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9900"/>
                </a:solidFill>
              </a:rPr>
              <a:t>v</a:t>
            </a:r>
            <a:r>
              <a:rPr lang="cs-CZ" sz="2400" dirty="0" smtClean="0">
                <a:solidFill>
                  <a:srgbClr val="009900"/>
                </a:solidFill>
              </a:rPr>
              <a:t> každé ledvině je více než 1 milion ledvinných tělísek - nefronů</a:t>
            </a:r>
            <a:endParaRPr lang="cs-CZ" sz="2400" dirty="0">
              <a:solidFill>
                <a:srgbClr val="009900"/>
              </a:solidFill>
            </a:endParaRPr>
          </a:p>
        </p:txBody>
      </p:sp>
      <p:pic>
        <p:nvPicPr>
          <p:cNvPr id="10" name="Obrázek 9" descr="nefron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7111" y="3140968"/>
            <a:ext cx="2256889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369</Words>
  <Application>Microsoft Office PowerPoint</Application>
  <PresentationFormat>Předvádění na obrazovce (4:3)</PresentationFormat>
  <Paragraphs>72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Motiv sady Office</vt:lpstr>
      <vt:lpstr>VYLUČOVÁNÍ ODPADNÍCH LÁTEK</vt:lpstr>
      <vt:lpstr>VYLUČOVACÍ SOUSTAVA</vt:lpstr>
      <vt:lpstr>FUNKCE VYLUČOVACÍ SOUSTAVY</vt:lpstr>
      <vt:lpstr>STAVBA VYLUČOVACÍ SOUSTAVY</vt:lpstr>
      <vt:lpstr>LEDVINY</vt:lpstr>
      <vt:lpstr>Prezentace aplikace PowerPoint</vt:lpstr>
      <vt:lpstr>MOČOVÉ CESTY</vt:lpstr>
      <vt:lpstr>Prezentace aplikace PowerPoint</vt:lpstr>
      <vt:lpstr>TVORBA MOČI</vt:lpstr>
      <vt:lpstr>MOČ</vt:lpstr>
      <vt:lpstr>ONEMOCNĚNÍ VYLUČOVACÍ SOUSTAVY</vt:lpstr>
      <vt:lpstr>Prezentace aplikace PowerPoint</vt:lpstr>
      <vt:lpstr>Zdroje obrázků: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bacek</dc:creator>
  <cp:lastModifiedBy>Petřvalský Vladimír, Ing.</cp:lastModifiedBy>
  <cp:revision>29</cp:revision>
  <dcterms:created xsi:type="dcterms:W3CDTF">2014-02-01T12:27:32Z</dcterms:created>
  <dcterms:modified xsi:type="dcterms:W3CDTF">2020-04-14T09:33:46Z</dcterms:modified>
</cp:coreProperties>
</file>