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7" r:id="rId3"/>
    <p:sldId id="258" r:id="rId4"/>
    <p:sldId id="268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26" autoAdjust="0"/>
  </p:normalViewPr>
  <p:slideViewPr>
    <p:cSldViewPr>
      <p:cViewPr varScale="1">
        <p:scale>
          <a:sx n="69" d="100"/>
          <a:sy n="69" d="100"/>
        </p:scale>
        <p:origin x="12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10A63A4-3572-4B27-B383-84D7D9E3D83F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10D0F4D-A9BC-4899-8372-3ED277D8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6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58EE69-A876-4E74-86C2-628494CDF3AA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FE16532C-7DFC-4EC2-AFA5-3731AA0E8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0C22852-A508-4967-A48D-48354254F1AE}" type="datetimeFigureOut">
              <a:rPr lang="en-US" smtClean="0">
                <a:solidFill>
                  <a:schemeClr val="tx1"/>
                </a:solidFill>
              </a:rPr>
              <a:pPr/>
              <a:t>6/3/2016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439150" cy="1200152"/>
          </a:xfrm>
        </p:spPr>
        <p:txBody>
          <a:bodyPr>
            <a:normAutofit/>
          </a:bodyPr>
          <a:lstStyle/>
          <a:p>
            <a:r>
              <a:rPr lang="cs-CZ" sz="5000" dirty="0" smtClean="0"/>
              <a:t>Polovodiče</a:t>
            </a:r>
            <a:endParaRPr lang="cs-CZ" sz="5000" noProof="0" dirty="0"/>
          </a:p>
        </p:txBody>
      </p:sp>
      <p:pic>
        <p:nvPicPr>
          <p:cNvPr id="20482" name="Picture 2" descr="http://www.intel.com/pressroom/images/processors/itanium/9300/TukwilaGlam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045" y="548680"/>
            <a:ext cx="6747910" cy="449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Polovodiče typu P</a:t>
            </a:r>
            <a:endParaRPr lang="cs-CZ" noProof="0" dirty="0"/>
          </a:p>
        </p:txBody>
      </p:sp>
      <p:grpSp>
        <p:nvGrpSpPr>
          <p:cNvPr id="3" name="Skupina 81"/>
          <p:cNvGrpSpPr/>
          <p:nvPr/>
        </p:nvGrpSpPr>
        <p:grpSpPr>
          <a:xfrm>
            <a:off x="1547664" y="1556792"/>
            <a:ext cx="5904656" cy="4392488"/>
            <a:chOff x="1547664" y="1556792"/>
            <a:chExt cx="5904656" cy="4392488"/>
          </a:xfrm>
        </p:grpSpPr>
        <p:grpSp>
          <p:nvGrpSpPr>
            <p:cNvPr id="4" name="Skupina 89"/>
            <p:cNvGrpSpPr/>
            <p:nvPr/>
          </p:nvGrpSpPr>
          <p:grpSpPr>
            <a:xfrm>
              <a:off x="1547664" y="1556792"/>
              <a:ext cx="1368152" cy="1368152"/>
              <a:chOff x="755576" y="1628800"/>
              <a:chExt cx="1368152" cy="1368152"/>
            </a:xfrm>
          </p:grpSpPr>
          <p:sp>
            <p:nvSpPr>
              <p:cNvPr id="75" name="Elipsa 6"/>
              <p:cNvSpPr/>
              <p:nvPr/>
            </p:nvSpPr>
            <p:spPr>
              <a:xfrm>
                <a:off x="1115616" y="1988840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Elipsa 75"/>
              <p:cNvSpPr/>
              <p:nvPr/>
            </p:nvSpPr>
            <p:spPr>
              <a:xfrm>
                <a:off x="755576" y="220486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" name="Elipsa 76"/>
              <p:cNvSpPr/>
              <p:nvPr/>
            </p:nvSpPr>
            <p:spPr>
              <a:xfrm>
                <a:off x="1907704" y="220486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Elipsa 77"/>
              <p:cNvSpPr/>
              <p:nvPr/>
            </p:nvSpPr>
            <p:spPr>
              <a:xfrm>
                <a:off x="1331640" y="162880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Elipsa 78"/>
              <p:cNvSpPr/>
              <p:nvPr/>
            </p:nvSpPr>
            <p:spPr>
              <a:xfrm>
                <a:off x="1331640" y="2780928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" name="Skupina 21"/>
            <p:cNvGrpSpPr/>
            <p:nvPr/>
          </p:nvGrpSpPr>
          <p:grpSpPr>
            <a:xfrm>
              <a:off x="3059832" y="1556792"/>
              <a:ext cx="1368152" cy="1368152"/>
              <a:chOff x="1547664" y="1772816"/>
              <a:chExt cx="1368152" cy="1368152"/>
            </a:xfrm>
          </p:grpSpPr>
          <p:sp>
            <p:nvSpPr>
              <p:cNvPr id="70" name="Elipsa 69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Elipsa 70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Elipsa 71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Elipsa 72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27"/>
            <p:cNvGrpSpPr/>
            <p:nvPr/>
          </p:nvGrpSpPr>
          <p:grpSpPr>
            <a:xfrm>
              <a:off x="4572000" y="1556792"/>
              <a:ext cx="1368152" cy="1368152"/>
              <a:chOff x="1547664" y="1772816"/>
              <a:chExt cx="1368152" cy="1368152"/>
            </a:xfrm>
          </p:grpSpPr>
          <p:sp>
            <p:nvSpPr>
              <p:cNvPr id="65" name="Elipsa 64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Elipsa 65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Elipsa 66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Elipsa 67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Elipsa 68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" name="Skupina 80"/>
            <p:cNvGrpSpPr/>
            <p:nvPr/>
          </p:nvGrpSpPr>
          <p:grpSpPr>
            <a:xfrm>
              <a:off x="6084168" y="1556792"/>
              <a:ext cx="1368152" cy="1368152"/>
              <a:chOff x="6084168" y="1556792"/>
              <a:chExt cx="1368152" cy="1368152"/>
            </a:xfrm>
          </p:grpSpPr>
          <p:sp>
            <p:nvSpPr>
              <p:cNvPr id="60" name="Elipsa 59"/>
              <p:cNvSpPr/>
              <p:nvPr/>
            </p:nvSpPr>
            <p:spPr>
              <a:xfrm>
                <a:off x="6444208" y="1916832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800" b="1" dirty="0" err="1" smtClean="0">
                    <a:solidFill>
                      <a:schemeClr val="tx1"/>
                    </a:solidFill>
                  </a:rPr>
                  <a:t>Al</a:t>
                </a:r>
                <a:endParaRPr lang="cs-CZ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Elipsa 60"/>
              <p:cNvSpPr/>
              <p:nvPr/>
            </p:nvSpPr>
            <p:spPr>
              <a:xfrm>
                <a:off x="6084168" y="213285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Elipsa 61"/>
              <p:cNvSpPr/>
              <p:nvPr/>
            </p:nvSpPr>
            <p:spPr>
              <a:xfrm>
                <a:off x="7236296" y="213285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Elipsa 62"/>
              <p:cNvSpPr/>
              <p:nvPr/>
            </p:nvSpPr>
            <p:spPr>
              <a:xfrm>
                <a:off x="6660232" y="1556792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Elipsa 63"/>
              <p:cNvSpPr/>
              <p:nvPr/>
            </p:nvSpPr>
            <p:spPr>
              <a:xfrm>
                <a:off x="6660232" y="270892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" name="Skupina 39"/>
            <p:cNvGrpSpPr/>
            <p:nvPr/>
          </p:nvGrpSpPr>
          <p:grpSpPr>
            <a:xfrm>
              <a:off x="1547664" y="3068960"/>
              <a:ext cx="1368152" cy="1368152"/>
              <a:chOff x="1547664" y="1772816"/>
              <a:chExt cx="1368152" cy="1368152"/>
            </a:xfrm>
          </p:grpSpPr>
          <p:sp>
            <p:nvSpPr>
              <p:cNvPr id="55" name="Elipsa 54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Elipsa 55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Elipsa 56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Elipsa 57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Elipsa 58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45"/>
            <p:cNvGrpSpPr/>
            <p:nvPr/>
          </p:nvGrpSpPr>
          <p:grpSpPr>
            <a:xfrm>
              <a:off x="1547664" y="4581128"/>
              <a:ext cx="1368152" cy="1368152"/>
              <a:chOff x="1547664" y="1772816"/>
              <a:chExt cx="1368152" cy="1368152"/>
            </a:xfrm>
          </p:grpSpPr>
          <p:sp>
            <p:nvSpPr>
              <p:cNvPr id="50" name="Elipsa 49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Elipsa 50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Elipsa 51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Elipsa 52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Elipsa 53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79"/>
            <p:cNvGrpSpPr/>
            <p:nvPr/>
          </p:nvGrpSpPr>
          <p:grpSpPr>
            <a:xfrm>
              <a:off x="3059832" y="3068960"/>
              <a:ext cx="1368152" cy="1368152"/>
              <a:chOff x="3059832" y="3068960"/>
              <a:chExt cx="1368152" cy="1368152"/>
            </a:xfrm>
          </p:grpSpPr>
          <p:sp>
            <p:nvSpPr>
              <p:cNvPr id="45" name="Elipsa 44"/>
              <p:cNvSpPr/>
              <p:nvPr/>
            </p:nvSpPr>
            <p:spPr>
              <a:xfrm>
                <a:off x="3419872" y="3429000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800" b="1" dirty="0" err="1" smtClean="0">
                    <a:solidFill>
                      <a:schemeClr val="tx1"/>
                    </a:solidFill>
                  </a:rPr>
                  <a:t>Al</a:t>
                </a:r>
                <a:endParaRPr lang="cs-CZ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Elipsa 45"/>
              <p:cNvSpPr/>
              <p:nvPr/>
            </p:nvSpPr>
            <p:spPr>
              <a:xfrm>
                <a:off x="3059832" y="364502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Elipsa 46"/>
              <p:cNvSpPr/>
              <p:nvPr/>
            </p:nvSpPr>
            <p:spPr>
              <a:xfrm>
                <a:off x="4211960" y="364502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Elipsa 47"/>
              <p:cNvSpPr/>
              <p:nvPr/>
            </p:nvSpPr>
            <p:spPr>
              <a:xfrm>
                <a:off x="3635896" y="306896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Elipsa 48"/>
              <p:cNvSpPr/>
              <p:nvPr/>
            </p:nvSpPr>
            <p:spPr>
              <a:xfrm>
                <a:off x="3635896" y="4221088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" name="Skupina 57"/>
            <p:cNvGrpSpPr/>
            <p:nvPr/>
          </p:nvGrpSpPr>
          <p:grpSpPr>
            <a:xfrm>
              <a:off x="3059832" y="4581128"/>
              <a:ext cx="1368152" cy="1368152"/>
              <a:chOff x="1547664" y="1772816"/>
              <a:chExt cx="1368152" cy="1368152"/>
            </a:xfrm>
          </p:grpSpPr>
          <p:sp>
            <p:nvSpPr>
              <p:cNvPr id="40" name="Elipsa 39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Elipsa 40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Elipsa 41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Elipsa 43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" name="Skupina 63"/>
            <p:cNvGrpSpPr/>
            <p:nvPr/>
          </p:nvGrpSpPr>
          <p:grpSpPr>
            <a:xfrm>
              <a:off x="4572000" y="3068960"/>
              <a:ext cx="1368152" cy="1368152"/>
              <a:chOff x="1547664" y="1772816"/>
              <a:chExt cx="1368152" cy="1368152"/>
            </a:xfrm>
          </p:grpSpPr>
          <p:sp>
            <p:nvSpPr>
              <p:cNvPr id="35" name="Elipsa 34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Elipsa 35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Elipsa 36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69"/>
            <p:cNvGrpSpPr/>
            <p:nvPr/>
          </p:nvGrpSpPr>
          <p:grpSpPr>
            <a:xfrm>
              <a:off x="4572000" y="4581128"/>
              <a:ext cx="1368152" cy="1368152"/>
              <a:chOff x="1547664" y="1772816"/>
              <a:chExt cx="1368152" cy="1368152"/>
            </a:xfrm>
          </p:grpSpPr>
          <p:sp>
            <p:nvSpPr>
              <p:cNvPr id="30" name="Elipsa 29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Elipsa 30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Elipsa 32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Elipsa 33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" name="Skupina 75"/>
            <p:cNvGrpSpPr/>
            <p:nvPr/>
          </p:nvGrpSpPr>
          <p:grpSpPr>
            <a:xfrm>
              <a:off x="6084168" y="3068960"/>
              <a:ext cx="1368152" cy="1368152"/>
              <a:chOff x="1547664" y="1772816"/>
              <a:chExt cx="1368152" cy="136815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Elipsa 25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Elipsa 26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Elipsa 27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Elipsa 28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5" name="Skupina 81"/>
            <p:cNvGrpSpPr/>
            <p:nvPr/>
          </p:nvGrpSpPr>
          <p:grpSpPr>
            <a:xfrm>
              <a:off x="6084168" y="4581128"/>
              <a:ext cx="1368152" cy="1368152"/>
              <a:chOff x="1547664" y="1772816"/>
              <a:chExt cx="1368152" cy="1368152"/>
            </a:xfrm>
          </p:grpSpPr>
          <p:sp>
            <p:nvSpPr>
              <p:cNvPr id="20" name="Elipsa 19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ipsa 20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Elipsa 21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Elipsa 22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Elipsa 23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83" name="Elipsa 82"/>
          <p:cNvSpPr/>
          <p:nvPr/>
        </p:nvSpPr>
        <p:spPr>
          <a:xfrm>
            <a:off x="1547664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Elipsa 83"/>
          <p:cNvSpPr/>
          <p:nvPr/>
        </p:nvSpPr>
        <p:spPr>
          <a:xfrm>
            <a:off x="2123728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2699792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>
            <a:off x="2123728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3059832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Elipsa 87"/>
          <p:cNvSpPr/>
          <p:nvPr/>
        </p:nvSpPr>
        <p:spPr>
          <a:xfrm>
            <a:off x="3635896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Elipsa 88"/>
          <p:cNvSpPr/>
          <p:nvPr/>
        </p:nvSpPr>
        <p:spPr>
          <a:xfrm>
            <a:off x="4211960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3635896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4572000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5148064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Elipsa 92"/>
          <p:cNvSpPr/>
          <p:nvPr/>
        </p:nvSpPr>
        <p:spPr>
          <a:xfrm>
            <a:off x="5724128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Elipsa 93"/>
          <p:cNvSpPr/>
          <p:nvPr/>
        </p:nvSpPr>
        <p:spPr>
          <a:xfrm>
            <a:off x="5148064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Elipsa 95"/>
          <p:cNvSpPr/>
          <p:nvPr/>
        </p:nvSpPr>
        <p:spPr>
          <a:xfrm>
            <a:off x="6660232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Elipsa 96"/>
          <p:cNvSpPr/>
          <p:nvPr/>
        </p:nvSpPr>
        <p:spPr>
          <a:xfrm>
            <a:off x="7236296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Elipsa 97"/>
          <p:cNvSpPr/>
          <p:nvPr/>
        </p:nvSpPr>
        <p:spPr>
          <a:xfrm>
            <a:off x="6660232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Elipsa 98"/>
          <p:cNvSpPr/>
          <p:nvPr/>
        </p:nvSpPr>
        <p:spPr>
          <a:xfrm>
            <a:off x="1547664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Elipsa 99"/>
          <p:cNvSpPr/>
          <p:nvPr/>
        </p:nvSpPr>
        <p:spPr>
          <a:xfrm>
            <a:off x="2123728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Elipsa 100"/>
          <p:cNvSpPr/>
          <p:nvPr/>
        </p:nvSpPr>
        <p:spPr>
          <a:xfrm>
            <a:off x="2699792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Elipsa 101"/>
          <p:cNvSpPr/>
          <p:nvPr/>
        </p:nvSpPr>
        <p:spPr>
          <a:xfrm>
            <a:off x="2123728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Elipsa 102"/>
          <p:cNvSpPr/>
          <p:nvPr/>
        </p:nvSpPr>
        <p:spPr>
          <a:xfrm>
            <a:off x="3059832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Elipsa 103"/>
          <p:cNvSpPr/>
          <p:nvPr/>
        </p:nvSpPr>
        <p:spPr>
          <a:xfrm>
            <a:off x="3635896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Elipsa 104"/>
          <p:cNvSpPr/>
          <p:nvPr/>
        </p:nvSpPr>
        <p:spPr>
          <a:xfrm>
            <a:off x="4211960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Elipsa 106"/>
          <p:cNvSpPr/>
          <p:nvPr/>
        </p:nvSpPr>
        <p:spPr>
          <a:xfrm>
            <a:off x="4572000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Elipsa 107"/>
          <p:cNvSpPr/>
          <p:nvPr/>
        </p:nvSpPr>
        <p:spPr>
          <a:xfrm>
            <a:off x="5148064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Elipsa 108"/>
          <p:cNvSpPr/>
          <p:nvPr/>
        </p:nvSpPr>
        <p:spPr>
          <a:xfrm>
            <a:off x="5724128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Elipsa 109"/>
          <p:cNvSpPr/>
          <p:nvPr/>
        </p:nvSpPr>
        <p:spPr>
          <a:xfrm>
            <a:off x="5148064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Elipsa 110"/>
          <p:cNvSpPr/>
          <p:nvPr/>
        </p:nvSpPr>
        <p:spPr>
          <a:xfrm>
            <a:off x="6084168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Elipsa 111"/>
          <p:cNvSpPr/>
          <p:nvPr/>
        </p:nvSpPr>
        <p:spPr>
          <a:xfrm>
            <a:off x="6660232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Elipsa 112"/>
          <p:cNvSpPr/>
          <p:nvPr/>
        </p:nvSpPr>
        <p:spPr>
          <a:xfrm>
            <a:off x="7236296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Elipsa 113"/>
          <p:cNvSpPr/>
          <p:nvPr/>
        </p:nvSpPr>
        <p:spPr>
          <a:xfrm>
            <a:off x="6660232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Elipsa 114"/>
          <p:cNvSpPr/>
          <p:nvPr/>
        </p:nvSpPr>
        <p:spPr>
          <a:xfrm>
            <a:off x="1547664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Elipsa 115"/>
          <p:cNvSpPr/>
          <p:nvPr/>
        </p:nvSpPr>
        <p:spPr>
          <a:xfrm>
            <a:off x="2123728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Elipsa 116"/>
          <p:cNvSpPr/>
          <p:nvPr/>
        </p:nvSpPr>
        <p:spPr>
          <a:xfrm>
            <a:off x="2699792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Elipsa 117"/>
          <p:cNvSpPr/>
          <p:nvPr/>
        </p:nvSpPr>
        <p:spPr>
          <a:xfrm>
            <a:off x="2123728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Elipsa 118"/>
          <p:cNvSpPr/>
          <p:nvPr/>
        </p:nvSpPr>
        <p:spPr>
          <a:xfrm>
            <a:off x="3059832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Elipsa 119"/>
          <p:cNvSpPr/>
          <p:nvPr/>
        </p:nvSpPr>
        <p:spPr>
          <a:xfrm>
            <a:off x="3635896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Elipsa 120"/>
          <p:cNvSpPr/>
          <p:nvPr/>
        </p:nvSpPr>
        <p:spPr>
          <a:xfrm>
            <a:off x="4211960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Elipsa 121"/>
          <p:cNvSpPr/>
          <p:nvPr/>
        </p:nvSpPr>
        <p:spPr>
          <a:xfrm>
            <a:off x="3635896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Elipsa 122"/>
          <p:cNvSpPr/>
          <p:nvPr/>
        </p:nvSpPr>
        <p:spPr>
          <a:xfrm>
            <a:off x="4572000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Elipsa 123"/>
          <p:cNvSpPr/>
          <p:nvPr/>
        </p:nvSpPr>
        <p:spPr>
          <a:xfrm>
            <a:off x="5148064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Elipsa 124"/>
          <p:cNvSpPr/>
          <p:nvPr/>
        </p:nvSpPr>
        <p:spPr>
          <a:xfrm>
            <a:off x="5724128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Elipsa 125"/>
          <p:cNvSpPr/>
          <p:nvPr/>
        </p:nvSpPr>
        <p:spPr>
          <a:xfrm>
            <a:off x="5148064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Elipsa 126"/>
          <p:cNvSpPr/>
          <p:nvPr/>
        </p:nvSpPr>
        <p:spPr>
          <a:xfrm>
            <a:off x="6084168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Elipsa 127"/>
          <p:cNvSpPr/>
          <p:nvPr/>
        </p:nvSpPr>
        <p:spPr>
          <a:xfrm>
            <a:off x="6660232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Elipsa 128"/>
          <p:cNvSpPr/>
          <p:nvPr/>
        </p:nvSpPr>
        <p:spPr>
          <a:xfrm>
            <a:off x="7236296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Elipsa 129"/>
          <p:cNvSpPr/>
          <p:nvPr/>
        </p:nvSpPr>
        <p:spPr>
          <a:xfrm>
            <a:off x="6660232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1 0.00254 L -0.00191 -0.05787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30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 " pathEditMode="relative" ptsTypes="AA">
                                      <p:cBhvr>
                                        <p:cTn id="1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85185E-6 C 0.00399 -0.01458 -0.00139 0.00301 0.00469 -0.00856 C 0.00556 -0.01018 0.00521 -0.01227 0.00608 -0.01389 C 0.0092 -0.01991 0.01458 -0.02407 0.01823 -0.02963 C 0.02691 -0.04305 0.02049 -0.03704 0.02882 -0.04352 C 0.0316 -0.05254 0.02847 -0.0456 0.0349 -0.05208 C 0.04184 -0.05903 0.0474 -0.06666 0.05469 -0.07315 C 0.05729 -0.07523 0.05938 -0.07801 0.06215 -0.08009 C 0.06354 -0.08102 0.06684 -0.08171 0.06684 -0.08171 " pathEditMode="relative" rAng="0" ptsTypes="ffffffffA">
                                      <p:cBhvr>
                                        <p:cTn id="1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29 -0.00093 0.00851 -0.00185 0.01667 -0.00556 C 0.02101 -0.01134 0.02795 -0.01667 0.03386 -0.01875 C 0.03559 -0.02037 0.03715 -0.0206 0.03906 -0.02153 C 0.04202 -0.02731 0.04636 -0.03194 0.04948 -0.03819 C 0.05018 -0.03958 0.05174 -0.04028 0.05261 -0.04167 C 0.05434 -0.04468 0.05903 -0.05324 0.0599 -0.05694 C 0.06094 -0.06088 0.06181 -0.06435 0.06406 -0.06736 C 0.06441 -0.06875 0.06545 -0.06991 0.06563 -0.07153 C 0.06597 -0.07616 0.06406 -0.08032 0.06406 -0.08472 " pathEditMode="relative" ptsTypes="fffffffffA">
                                      <p:cBhvr>
                                        <p:cTn id="1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 " pathEditMode="relative" ptsTypes="AA">
                                      <p:cBhvr>
                                        <p:cTn id="16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1574 -0.00122 -0.02245 -0.00052 -0.03819 C -0.00035 -0.0419 0.00104 -0.04468 0.00208 -0.04792 C 0.00278 -0.05 0.00365 -0.05417 0.00365 -0.05417 C 0.00313 -0.05718 0.00365 -0.05625 0.0026 -0.05764 " pathEditMode="relative" ptsTypes="ffffA">
                                      <p:cBhvr>
                                        <p:cTn id="1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116 0.0092 0.00417 0.01407 0.00486 C 0.02101 0.00579 0.02761 0.00602 0.03438 0.00834 C 0.0375 0.00949 0.03976 0.01343 0.04167 0.01667 C 0.04288 0.01875 0.04479 0.02292 0.04479 0.02292 C 0.04514 0.025 0.04636 0.03125 0.0474 0.03264 C 0.04879 0.03449 0.0507 0.03634 0.05157 0.03889 C 0.0533 0.04375 0.05608 0.04977 0.05886 0.05347 C 0.05955 0.05625 0.06025 0.05741 0.06198 0.05903 C 0.06302 0.06435 0.06216 0.07037 0.06459 0.075 C 0.06511 0.07755 0.06563 0.08009 0.06615 0.08264 C 0.06563 0.08565 0.06615 0.08472 0.06511 0.08611 " pathEditMode="relative" ptsTypes="fffffffffffA">
                                      <p:cBhvr>
                                        <p:cTn id="1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-0.01319 -0.00278 -0.02708 -0.00834 -0.03819 C -0.00938 -0.04514 -0.01355 -0.05069 -0.01719 -0.05556 C -0.01858 -0.06134 -0.02066 -0.06644 -0.02396 -0.07083 C -0.02466 -0.07361 -0.0257 -0.07546 -0.02709 -0.07778 C -0.0283 -0.08287 -0.03108 -0.08657 -0.03438 -0.08958 C -0.03646 -0.09375 -0.04011 -0.09352 -0.04323 -0.09583 C -0.04566 -0.09769 -0.04757 -0.09977 -0.05 -0.10139 C -0.05209 -0.10116 -0.05469 -0.10208 -0.05625 -0.1 C -0.06233 -0.0919 -0.05539 -0.09838 -0.0599 -0.09444 C -0.06112 -0.09213 -0.06268 -0.09005 -0.06407 -0.08819 " pathEditMode="relative" ptsTypes="ffffffffffA">
                                      <p:cBhvr>
                                        <p:cTn id="1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81 0.00139 0.01505 0.00261 0.02292 C 0.00191 0.03681 0.00156 0.04329 0.00156 0.05903 " pathEditMode="relative" ptsTypes="ffA">
                                      <p:cBhvr>
                                        <p:cTn id="1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8 -0.00092 -0.00416 -0.00162 -0.00625 -0.00208 C -0.01093 -0.00162 -0.01388 -0.00092 -0.01822 0 C -0.03402 -0.00069 -0.0276 -0.00069 -0.0375 -0.00069 " pathEditMode="relative" ptsTypes="fffA">
                                      <p:cBhvr>
                                        <p:cTn id="1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0.0132 0.00295 0.02361 0.00677 0.03542 C 0.00833 0.04005 0.01059 0.04375 0.01302 0.04792 C 0.01354 0.04884 0.01458 0.0507 0.01458 0.0507 C 0.01632 0.05949 0.02257 0.06389 0.0276 0.06875 C 0.03941 0.08009 0.05122 0.08889 0.06615 0.08889 " pathEditMode="relative" ptsTypes="fffffA">
                                      <p:cBhvr>
                                        <p:cTn id="1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16 -0.00717 -0.01441 -0.02523 -0.02396 -0.02847 C -0.02656 -0.03078 -0.02917 -0.03217 -0.03125 -0.03541 C -0.03437 -0.04028 -0.03715 -0.0456 -0.04115 -0.0493 C -0.04375 -0.0544 -0.04878 -0.0618 -0.0526 -0.06528 C -0.05382 -0.06759 -0.05503 -0.06921 -0.05677 -0.07083 C -0.05694 -0.07176 -0.06059 -0.08078 -0.06146 -0.08125 C -0.06319 -0.08194 -0.06615 -0.08472 -0.06615 -0.08472 " pathEditMode="relative" ptsTypes="fffffffA">
                                      <p:cBhvr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0.01505 0.00122 0.03009 0.00313 0.04514 C 0.00382 0.075 0.00365 0.10394 0.00052 0.13334 C 0.00035 0.16366 0.00052 0.19283 0.00052 0.22292 " pathEditMode="relative" ptsTypes="fffA">
                                      <p:cBhvr>
                                        <p:cTn id="1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-0.00717 0.00035 -0.01435 -0.00208 -0.02083 C -0.00347 -0.02986 -0.0066 -0.03958 -0.01042 -0.04722 C -0.01128 -0.05185 -0.0125 -0.05555 -0.01562 -0.05833 C -0.01632 -0.06134 -0.01736 -0.06342 -0.01875 -0.06597 C -0.01962 -0.0706 -0.0224 -0.07569 -0.02448 -0.07986 C -0.02535 -0.08588 -0.02899 -0.09166 -0.03281 -0.09514 C -0.0349 -0.10069 -0.03854 -0.10741 -0.04219 -0.11111 C -0.04514 -0.11759 -0.05052 -0.12708 -0.05521 -0.13125 C -0.05625 -0.13333 -0.06215 -0.13958 -0.06406 -0.13958 " pathEditMode="relative" ptsTypes="fffffffffA">
                                      <p:cBhvr>
                                        <p:cTn id="18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0069 -0.01458 0.00579 -0.01719 0.00833 C -0.01771 0.0088 -0.01823 0.00972 -0.01875 0.01042 C -0.01979 0.01134 -0.02083 0.01227 -0.02187 0.01319 C -0.02291 0.01412 -0.025 0.01597 -0.025 0.01597 C -0.02934 0.02454 -0.03298 0.03333 -0.04114 0.03542 C -0.04305 0.03704 -0.04444 0.03912 -0.04635 0.04097 C -0.04739 0.0419 -0.04948 0.04375 -0.04948 0.04375 C -0.05139 0.04861 -0.05538 0.05324 -0.05885 0.05625 C -0.05937 0.05856 -0.06094 0.06019 -0.06146 0.0625 C -0.06267 0.06759 -0.06389 0.07245 -0.06458 0.07778 C -0.06389 0.08912 -0.06528 0.0838 -0.06198 0.08819 " pathEditMode="relative" ptsTypes="fffffffffffA">
                                      <p:cBhvr>
                                        <p:cTn id="1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162 0.00625 0.00347 0.00625 0.00347 C 0.00868 0.00602 0.01076 0.00787 0.01354 0.00903 C 0.01614 0.0125 0.02083 0.01551 0.02448 0.01667 C 0.02725 0.01921 0.03055 0.02037 0.03333 0.02292 C 0.03767 0.02708 0.04097 0.0331 0.04531 0.03681 C 0.04809 0.04445 0.04444 0.03519 0.04791 0.04167 C 0.05052 0.04653 0.05208 0.05301 0.05416 0.05833 C 0.05468 0.05972 0.0559 0.06158 0.05677 0.0625 C 0.05781 0.06343 0.05989 0.06528 0.05989 0.06528 C 0.06128 0.06806 0.06267 0.07083 0.06406 0.07361 C 0.06493 0.07546 0.06562 0.07986 0.06562 0.07986 C 0.06545 0.08171 0.0651 0.08542 0.0651 0.08542 " pathEditMode="relative" ptsTypes="ffffffffffffA">
                                      <p:cBhvr>
                                        <p:cTn id="1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-0.00463 -0.00452 -0.00856 -0.00625 -0.01319 C -0.00782 -0.01713 -0.00799 -0.02222 -0.00938 -0.02639 C -0.01025 -0.0294 -0.01233 -0.03194 -0.01354 -0.03472 C -0.01528 -0.03889 -0.01632 -0.04352 -0.01875 -0.04722 C -0.02223 -0.05278 -0.02587 -0.05648 -0.03021 -0.06042 C -0.03229 -0.06227 -0.03698 -0.06389 -0.03698 -0.06389 C -0.04011 -0.06667 -0.04427 -0.06921 -0.04792 -0.07083 C -0.04966 -0.07268 -0.05139 -0.07338 -0.05313 -0.075 C -0.05434 -0.07731 -0.05521 -0.07824 -0.05729 -0.07917 C -0.05938 -0.08125 -0.06077 -0.08171 -0.06302 -0.08264 C -0.06719 -0.0868 -0.0717 -0.08819 -0.07657 -0.09028 C -0.08229 -0.08981 -0.0875 -0.08889 -0.09323 -0.08819 C -0.0974 -0.08634 -0.09931 -0.08542 -0.10365 -0.08542 " pathEditMode="relative" ptsTypes="fffffffffffffA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2 -0.00694 0.0092 -0.01643 0.01458 -0.02361 C 0.01701 -0.03356 0.02343 -0.04097 0.02968 -0.04652 C 0.03142 -0.05 0.03003 -0.04791 0.03333 -0.05069 C 0.03437 -0.05162 0.03645 -0.05347 0.03645 -0.05347 C 0.03836 -0.05717 0.04097 -0.06064 0.04375 -0.06319 C 0.046 -0.06782 0.05486 -0.075 0.05885 -0.07847 C 0.06059 -0.08194 0.05937 -0.08009 0.06302 -0.08333 C 0.06406 -0.08425 0.06614 -0.08541 0.06614 -0.08541 " pathEditMode="relative" ptsTypes="ffffffffA">
                                      <p:cBhvr>
                                        <p:cTn id="1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3" grpId="0" animBg="1"/>
      <p:bldP spid="83" grpId="1" animBg="1"/>
      <p:bldP spid="84" grpId="0" animBg="1"/>
      <p:bldP spid="84" grpId="1" animBg="1"/>
      <p:bldP spid="85" grpId="0" animBg="1"/>
      <p:bldP spid="86" grpId="0" animBg="1"/>
      <p:bldP spid="87" grpId="0" animBg="1"/>
      <p:bldP spid="87" grpId="1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4" grpId="1" animBg="1"/>
      <p:bldP spid="96" grpId="0" animBg="1"/>
      <p:bldP spid="97" grpId="0" animBg="1"/>
      <p:bldP spid="98" grpId="0" animBg="1"/>
      <p:bldP spid="99" grpId="0" animBg="1"/>
      <p:bldP spid="99" grpId="1" animBg="1"/>
      <p:bldP spid="100" grpId="0" animBg="1"/>
      <p:bldP spid="101" grpId="0" animBg="1"/>
      <p:bldP spid="102" grpId="0" animBg="1"/>
      <p:bldP spid="102" grpId="1" animBg="1"/>
      <p:bldP spid="103" grpId="0" animBg="1"/>
      <p:bldP spid="104" grpId="0" animBg="1"/>
      <p:bldP spid="105" grpId="0" animBg="1"/>
      <p:bldP spid="107" grpId="0" animBg="1"/>
      <p:bldP spid="108" grpId="0" animBg="1"/>
      <p:bldP spid="108" grpId="1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  <p:bldP spid="114" grpId="1" animBg="1"/>
      <p:bldP spid="115" grpId="0" animBg="1"/>
      <p:bldP spid="116" grpId="0" animBg="1"/>
      <p:bldP spid="116" grpId="1" animBg="1"/>
      <p:bldP spid="117" grpId="0" animBg="1"/>
      <p:bldP spid="117" grpId="1" animBg="1"/>
      <p:bldP spid="118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Polovodiče typu P</a:t>
            </a:r>
            <a:endParaRPr lang="cs-CZ" noProof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3407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340768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cs-CZ" sz="2800" dirty="0" smtClean="0"/>
              <a:t> převládají kladné díry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 čím více příměsi, tím je i více kladných děr</a:t>
            </a:r>
          </a:p>
          <a:p>
            <a:pPr algn="just">
              <a:buFontTx/>
              <a:buChar char="-"/>
            </a:pPr>
            <a:r>
              <a:rPr lang="cs-CZ" sz="2800" dirty="0" smtClean="0">
                <a:sym typeface="Symbol"/>
              </a:rPr>
              <a:t> více kladných děr než elektronů  více kladných (pozitivních) částic</a:t>
            </a:r>
          </a:p>
          <a:p>
            <a:pPr algn="just"/>
            <a:r>
              <a:rPr lang="cs-CZ" sz="2800" dirty="0" smtClean="0">
                <a:sym typeface="Symbol"/>
              </a:rPr>
              <a:t> děrová vodivost </a:t>
            </a:r>
          </a:p>
        </p:txBody>
      </p:sp>
      <p:grpSp>
        <p:nvGrpSpPr>
          <p:cNvPr id="130" name="Skupina 129"/>
          <p:cNvGrpSpPr/>
          <p:nvPr/>
        </p:nvGrpSpPr>
        <p:grpSpPr>
          <a:xfrm>
            <a:off x="2357768" y="3140968"/>
            <a:ext cx="4428464" cy="3276336"/>
            <a:chOff x="2357768" y="3140968"/>
            <a:chExt cx="4428464" cy="3276336"/>
          </a:xfrm>
        </p:grpSpPr>
        <p:grpSp>
          <p:nvGrpSpPr>
            <p:cNvPr id="4" name="Skupina 6"/>
            <p:cNvGrpSpPr/>
            <p:nvPr/>
          </p:nvGrpSpPr>
          <p:grpSpPr>
            <a:xfrm>
              <a:off x="2357768" y="3140968"/>
              <a:ext cx="4401646" cy="3249720"/>
              <a:chOff x="1547664" y="1556792"/>
              <a:chExt cx="5904656" cy="4392488"/>
            </a:xfrm>
          </p:grpSpPr>
          <p:grpSp>
            <p:nvGrpSpPr>
              <p:cNvPr id="7" name="Skupina 89"/>
              <p:cNvGrpSpPr/>
              <p:nvPr/>
            </p:nvGrpSpPr>
            <p:grpSpPr>
              <a:xfrm>
                <a:off x="1547664" y="1556792"/>
                <a:ext cx="1368152" cy="1368152"/>
                <a:chOff x="755576" y="1628800"/>
                <a:chExt cx="1368152" cy="1368152"/>
              </a:xfrm>
            </p:grpSpPr>
            <p:sp>
              <p:nvSpPr>
                <p:cNvPr id="75" name="Elipsa 6"/>
                <p:cNvSpPr/>
                <p:nvPr/>
              </p:nvSpPr>
              <p:spPr>
                <a:xfrm>
                  <a:off x="1115616" y="1988840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Elipsa 75"/>
                <p:cNvSpPr/>
                <p:nvPr/>
              </p:nvSpPr>
              <p:spPr>
                <a:xfrm>
                  <a:off x="755576" y="220486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" name="Elipsa 76"/>
                <p:cNvSpPr/>
                <p:nvPr/>
              </p:nvSpPr>
              <p:spPr>
                <a:xfrm>
                  <a:off x="1907704" y="220486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8" name="Elipsa 77"/>
                <p:cNvSpPr/>
                <p:nvPr/>
              </p:nvSpPr>
              <p:spPr>
                <a:xfrm>
                  <a:off x="1331640" y="162880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9" name="Elipsa 78"/>
                <p:cNvSpPr/>
                <p:nvPr/>
              </p:nvSpPr>
              <p:spPr>
                <a:xfrm>
                  <a:off x="1331640" y="2780928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8" name="Skupina 21"/>
              <p:cNvGrpSpPr/>
              <p:nvPr/>
            </p:nvGrpSpPr>
            <p:grpSpPr>
              <a:xfrm>
                <a:off x="3059832" y="1556792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70" name="Elipsa 69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Elipsa 70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" name="Elipsa 71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Elipsa 72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" name="Elipsa 73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9" name="Skupina 27"/>
              <p:cNvGrpSpPr/>
              <p:nvPr/>
            </p:nvGrpSpPr>
            <p:grpSpPr>
              <a:xfrm>
                <a:off x="4572000" y="1556792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65" name="Elipsa 64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Elipsa 65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Elipsa 66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Elipsa 67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9" name="Elipsa 68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0" name="Skupina 80"/>
              <p:cNvGrpSpPr/>
              <p:nvPr/>
            </p:nvGrpSpPr>
            <p:grpSpPr>
              <a:xfrm>
                <a:off x="6084168" y="1556792"/>
                <a:ext cx="1368152" cy="1368152"/>
                <a:chOff x="6084168" y="1556792"/>
                <a:chExt cx="1368152" cy="1368152"/>
              </a:xfrm>
            </p:grpSpPr>
            <p:sp>
              <p:nvSpPr>
                <p:cNvPr id="60" name="Elipsa 59"/>
                <p:cNvSpPr/>
                <p:nvPr/>
              </p:nvSpPr>
              <p:spPr>
                <a:xfrm>
                  <a:off x="6444208" y="1916832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600" b="1" dirty="0" err="1" smtClean="0">
                      <a:solidFill>
                        <a:schemeClr val="tx1"/>
                      </a:solidFill>
                    </a:rPr>
                    <a:t>Al</a:t>
                  </a:r>
                  <a:endParaRPr lang="cs-CZ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Elipsa 60"/>
                <p:cNvSpPr/>
                <p:nvPr/>
              </p:nvSpPr>
              <p:spPr>
                <a:xfrm>
                  <a:off x="6084168" y="213285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Elipsa 61"/>
                <p:cNvSpPr/>
                <p:nvPr/>
              </p:nvSpPr>
              <p:spPr>
                <a:xfrm>
                  <a:off x="7236296" y="213285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" name="Elipsa 62"/>
                <p:cNvSpPr/>
                <p:nvPr/>
              </p:nvSpPr>
              <p:spPr>
                <a:xfrm>
                  <a:off x="6660232" y="1556792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Elipsa 63"/>
                <p:cNvSpPr/>
                <p:nvPr/>
              </p:nvSpPr>
              <p:spPr>
                <a:xfrm>
                  <a:off x="6660232" y="270892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" name="Skupina 39"/>
              <p:cNvGrpSpPr/>
              <p:nvPr/>
            </p:nvGrpSpPr>
            <p:grpSpPr>
              <a:xfrm>
                <a:off x="1547664" y="3068960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55" name="Elipsa 54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Elipsa 55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Elipsa 56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Elipsa 57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" name="Elipsa 58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" name="Skupina 45"/>
              <p:cNvGrpSpPr/>
              <p:nvPr/>
            </p:nvGrpSpPr>
            <p:grpSpPr>
              <a:xfrm>
                <a:off x="1547664" y="4581128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50" name="Elipsa 49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Elipsa 50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2" name="Elipsa 51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Elipsa 52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Elipsa 53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" name="Skupina 79"/>
              <p:cNvGrpSpPr/>
              <p:nvPr/>
            </p:nvGrpSpPr>
            <p:grpSpPr>
              <a:xfrm>
                <a:off x="3059832" y="3068960"/>
                <a:ext cx="1368152" cy="1368152"/>
                <a:chOff x="3059832" y="3068960"/>
                <a:chExt cx="1368152" cy="1368152"/>
              </a:xfrm>
            </p:grpSpPr>
            <p:sp>
              <p:nvSpPr>
                <p:cNvPr id="45" name="Elipsa 44"/>
                <p:cNvSpPr/>
                <p:nvPr/>
              </p:nvSpPr>
              <p:spPr>
                <a:xfrm>
                  <a:off x="3419872" y="3429000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600" b="1" dirty="0" err="1" smtClean="0">
                      <a:solidFill>
                        <a:schemeClr val="tx1"/>
                      </a:solidFill>
                    </a:rPr>
                    <a:t>Al</a:t>
                  </a:r>
                  <a:endParaRPr lang="cs-CZ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Elipsa 45"/>
                <p:cNvSpPr/>
                <p:nvPr/>
              </p:nvSpPr>
              <p:spPr>
                <a:xfrm>
                  <a:off x="3059832" y="364502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7" name="Elipsa 46"/>
                <p:cNvSpPr/>
                <p:nvPr/>
              </p:nvSpPr>
              <p:spPr>
                <a:xfrm>
                  <a:off x="4211960" y="364502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8" name="Elipsa 47"/>
                <p:cNvSpPr/>
                <p:nvPr/>
              </p:nvSpPr>
              <p:spPr>
                <a:xfrm>
                  <a:off x="3635896" y="306896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" name="Elipsa 48"/>
                <p:cNvSpPr/>
                <p:nvPr/>
              </p:nvSpPr>
              <p:spPr>
                <a:xfrm>
                  <a:off x="3635896" y="4221088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57"/>
              <p:cNvGrpSpPr/>
              <p:nvPr/>
            </p:nvGrpSpPr>
            <p:grpSpPr>
              <a:xfrm>
                <a:off x="3059832" y="4581128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40" name="Elipsa 39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Elipsa 40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2" name="Elipsa 41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Elipsa 42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4" name="Elipsa 43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5" name="Skupina 63"/>
              <p:cNvGrpSpPr/>
              <p:nvPr/>
            </p:nvGrpSpPr>
            <p:grpSpPr>
              <a:xfrm>
                <a:off x="4572000" y="3068960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35" name="Elipsa 34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Elipsa 35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Elipsa 36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" name="Elipsa 37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" name="Elipsa 38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6" name="Skupina 69"/>
              <p:cNvGrpSpPr/>
              <p:nvPr/>
            </p:nvGrpSpPr>
            <p:grpSpPr>
              <a:xfrm>
                <a:off x="4572000" y="4581128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30" name="Elipsa 29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Elipsa 30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" name="Elipsa 31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" name="Elipsa 32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Elipsa 33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7" name="Skupina 75"/>
              <p:cNvGrpSpPr/>
              <p:nvPr/>
            </p:nvGrpSpPr>
            <p:grpSpPr>
              <a:xfrm>
                <a:off x="6084168" y="3068960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25" name="Elipsa 24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Elipsa 25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Elipsa 26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Elipsa 27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Elipsa 28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8" name="Skupina 81"/>
              <p:cNvGrpSpPr/>
              <p:nvPr/>
            </p:nvGrpSpPr>
            <p:grpSpPr>
              <a:xfrm>
                <a:off x="6084168" y="4581128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20" name="Elipsa 19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Elipsa 20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Elipsa 21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" name="Elipsa 22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Elipsa 23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80" name="Elipsa 79"/>
            <p:cNvSpPr/>
            <p:nvPr/>
          </p:nvSpPr>
          <p:spPr>
            <a:xfrm>
              <a:off x="2357768" y="3567161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Elipsa 80"/>
            <p:cNvSpPr/>
            <p:nvPr/>
          </p:nvSpPr>
          <p:spPr>
            <a:xfrm>
              <a:off x="2787197" y="3140968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Elipsa 81"/>
            <p:cNvSpPr/>
            <p:nvPr/>
          </p:nvSpPr>
          <p:spPr>
            <a:xfrm>
              <a:off x="3216626" y="3567161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Elipsa 82"/>
            <p:cNvSpPr/>
            <p:nvPr/>
          </p:nvSpPr>
          <p:spPr>
            <a:xfrm>
              <a:off x="2787197" y="399335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Elipsa 83"/>
            <p:cNvSpPr/>
            <p:nvPr/>
          </p:nvSpPr>
          <p:spPr>
            <a:xfrm>
              <a:off x="3485019" y="3567161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Elipsa 84"/>
            <p:cNvSpPr/>
            <p:nvPr/>
          </p:nvSpPr>
          <p:spPr>
            <a:xfrm>
              <a:off x="3914448" y="3140968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Elipsa 85"/>
            <p:cNvSpPr/>
            <p:nvPr/>
          </p:nvSpPr>
          <p:spPr>
            <a:xfrm>
              <a:off x="4343876" y="3567161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" name="Elipsa 86"/>
            <p:cNvSpPr/>
            <p:nvPr/>
          </p:nvSpPr>
          <p:spPr>
            <a:xfrm>
              <a:off x="3914448" y="399335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Elipsa 87"/>
            <p:cNvSpPr/>
            <p:nvPr/>
          </p:nvSpPr>
          <p:spPr>
            <a:xfrm>
              <a:off x="4612269" y="3567161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Elipsa 88"/>
            <p:cNvSpPr/>
            <p:nvPr/>
          </p:nvSpPr>
          <p:spPr>
            <a:xfrm>
              <a:off x="5041698" y="3140968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Elipsa 89"/>
            <p:cNvSpPr/>
            <p:nvPr/>
          </p:nvSpPr>
          <p:spPr>
            <a:xfrm>
              <a:off x="5471127" y="3567161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Elipsa 90"/>
            <p:cNvSpPr/>
            <p:nvPr/>
          </p:nvSpPr>
          <p:spPr>
            <a:xfrm>
              <a:off x="5041698" y="399335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Elipsa 91"/>
            <p:cNvSpPr/>
            <p:nvPr/>
          </p:nvSpPr>
          <p:spPr>
            <a:xfrm>
              <a:off x="5739520" y="3567161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Elipsa 92"/>
            <p:cNvSpPr/>
            <p:nvPr/>
          </p:nvSpPr>
          <p:spPr>
            <a:xfrm>
              <a:off x="6168949" y="3140968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Elipsa 93"/>
            <p:cNvSpPr/>
            <p:nvPr/>
          </p:nvSpPr>
          <p:spPr>
            <a:xfrm>
              <a:off x="6598378" y="3567161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Elipsa 95"/>
            <p:cNvSpPr/>
            <p:nvPr/>
          </p:nvSpPr>
          <p:spPr>
            <a:xfrm>
              <a:off x="2357768" y="4685917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Elipsa 96"/>
            <p:cNvSpPr/>
            <p:nvPr/>
          </p:nvSpPr>
          <p:spPr>
            <a:xfrm>
              <a:off x="2787197" y="4259724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Elipsa 97"/>
            <p:cNvSpPr/>
            <p:nvPr/>
          </p:nvSpPr>
          <p:spPr>
            <a:xfrm>
              <a:off x="3216626" y="4685917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Elipsa 98"/>
            <p:cNvSpPr/>
            <p:nvPr/>
          </p:nvSpPr>
          <p:spPr>
            <a:xfrm>
              <a:off x="2787197" y="5112109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Elipsa 100"/>
            <p:cNvSpPr/>
            <p:nvPr/>
          </p:nvSpPr>
          <p:spPr>
            <a:xfrm>
              <a:off x="3914448" y="4259724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Elipsa 101"/>
            <p:cNvSpPr/>
            <p:nvPr/>
          </p:nvSpPr>
          <p:spPr>
            <a:xfrm>
              <a:off x="4343876" y="4685917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3" name="Elipsa 102"/>
            <p:cNvSpPr/>
            <p:nvPr/>
          </p:nvSpPr>
          <p:spPr>
            <a:xfrm>
              <a:off x="3914448" y="5112109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" name="Elipsa 103"/>
            <p:cNvSpPr/>
            <p:nvPr/>
          </p:nvSpPr>
          <p:spPr>
            <a:xfrm>
              <a:off x="4612269" y="4685917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Elipsa 104"/>
            <p:cNvSpPr/>
            <p:nvPr/>
          </p:nvSpPr>
          <p:spPr>
            <a:xfrm>
              <a:off x="5041698" y="4259724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Elipsa 105"/>
            <p:cNvSpPr/>
            <p:nvPr/>
          </p:nvSpPr>
          <p:spPr>
            <a:xfrm>
              <a:off x="5471127" y="4685917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Elipsa 106"/>
            <p:cNvSpPr/>
            <p:nvPr/>
          </p:nvSpPr>
          <p:spPr>
            <a:xfrm>
              <a:off x="5041698" y="5112109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Elipsa 107"/>
            <p:cNvSpPr/>
            <p:nvPr/>
          </p:nvSpPr>
          <p:spPr>
            <a:xfrm>
              <a:off x="5739520" y="4685917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Elipsa 108"/>
            <p:cNvSpPr/>
            <p:nvPr/>
          </p:nvSpPr>
          <p:spPr>
            <a:xfrm>
              <a:off x="6168949" y="4259724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Elipsa 109"/>
            <p:cNvSpPr/>
            <p:nvPr/>
          </p:nvSpPr>
          <p:spPr>
            <a:xfrm>
              <a:off x="6598378" y="4685917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1" name="Elipsa 110"/>
            <p:cNvSpPr/>
            <p:nvPr/>
          </p:nvSpPr>
          <p:spPr>
            <a:xfrm>
              <a:off x="6168949" y="5112109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2" name="Elipsa 111"/>
            <p:cNvSpPr/>
            <p:nvPr/>
          </p:nvSpPr>
          <p:spPr>
            <a:xfrm>
              <a:off x="2357768" y="580467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Elipsa 112"/>
            <p:cNvSpPr/>
            <p:nvPr/>
          </p:nvSpPr>
          <p:spPr>
            <a:xfrm>
              <a:off x="2787197" y="5378480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Elipsa 113"/>
            <p:cNvSpPr/>
            <p:nvPr/>
          </p:nvSpPr>
          <p:spPr>
            <a:xfrm>
              <a:off x="3216626" y="580467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5" name="Elipsa 114"/>
            <p:cNvSpPr/>
            <p:nvPr/>
          </p:nvSpPr>
          <p:spPr>
            <a:xfrm>
              <a:off x="2787197" y="6230865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Elipsa 115"/>
            <p:cNvSpPr/>
            <p:nvPr/>
          </p:nvSpPr>
          <p:spPr>
            <a:xfrm>
              <a:off x="3485019" y="580467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Elipsa 116"/>
            <p:cNvSpPr/>
            <p:nvPr/>
          </p:nvSpPr>
          <p:spPr>
            <a:xfrm>
              <a:off x="3914448" y="5378480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Elipsa 117"/>
            <p:cNvSpPr/>
            <p:nvPr/>
          </p:nvSpPr>
          <p:spPr>
            <a:xfrm>
              <a:off x="4343876" y="580467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Elipsa 118"/>
            <p:cNvSpPr/>
            <p:nvPr/>
          </p:nvSpPr>
          <p:spPr>
            <a:xfrm>
              <a:off x="3914448" y="6230865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Elipsa 119"/>
            <p:cNvSpPr/>
            <p:nvPr/>
          </p:nvSpPr>
          <p:spPr>
            <a:xfrm>
              <a:off x="4612269" y="580467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Elipsa 120"/>
            <p:cNvSpPr/>
            <p:nvPr/>
          </p:nvSpPr>
          <p:spPr>
            <a:xfrm>
              <a:off x="5041698" y="5378480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Elipsa 121"/>
            <p:cNvSpPr/>
            <p:nvPr/>
          </p:nvSpPr>
          <p:spPr>
            <a:xfrm>
              <a:off x="5471127" y="580467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Elipsa 122"/>
            <p:cNvSpPr/>
            <p:nvPr/>
          </p:nvSpPr>
          <p:spPr>
            <a:xfrm>
              <a:off x="5041698" y="6230865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Elipsa 123"/>
            <p:cNvSpPr/>
            <p:nvPr/>
          </p:nvSpPr>
          <p:spPr>
            <a:xfrm>
              <a:off x="5739520" y="580467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Elipsa 124"/>
            <p:cNvSpPr/>
            <p:nvPr/>
          </p:nvSpPr>
          <p:spPr>
            <a:xfrm>
              <a:off x="6168949" y="5378480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Elipsa 125"/>
            <p:cNvSpPr/>
            <p:nvPr/>
          </p:nvSpPr>
          <p:spPr>
            <a:xfrm>
              <a:off x="6598378" y="5804673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Elipsa 126"/>
            <p:cNvSpPr/>
            <p:nvPr/>
          </p:nvSpPr>
          <p:spPr>
            <a:xfrm>
              <a:off x="6168949" y="6230865"/>
              <a:ext cx="187854" cy="1864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Použité zdroje</a:t>
            </a:r>
            <a:endParaRPr lang="cs-CZ" noProof="0" dirty="0"/>
          </a:p>
        </p:txBody>
      </p:sp>
      <p:sp>
        <p:nvSpPr>
          <p:cNvPr id="5" name="Rectangle 2"/>
          <p:cNvSpPr>
            <a:spLocks noGrp="1"/>
          </p:cNvSpPr>
          <p:nvPr>
            <p:ph idx="1"/>
          </p:nvPr>
        </p:nvSpPr>
        <p:spPr>
          <a:xfrm>
            <a:off x="250825" y="1295400"/>
            <a:ext cx="8713788" cy="5373960"/>
          </a:xfrm>
        </p:spPr>
        <p:txBody>
          <a:bodyPr rtlCol="0"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cs-CZ" sz="2000" dirty="0" smtClean="0"/>
              <a:t>RAUNER, K. a kol.; </a:t>
            </a:r>
            <a:r>
              <a:rPr lang="cs-CZ" sz="2000" b="1" i="1" dirty="0" smtClean="0"/>
              <a:t>FYZIKA 9 učebnice pro základní školy a víceletá gymnázia. </a:t>
            </a:r>
            <a:r>
              <a:rPr lang="cs-CZ" sz="2000" dirty="0" smtClean="0"/>
              <a:t>Plzeň: </a:t>
            </a:r>
            <a:r>
              <a:rPr lang="cs-CZ" sz="2000" dirty="0" err="1" smtClean="0"/>
              <a:t>Fraus</a:t>
            </a:r>
            <a:r>
              <a:rPr lang="cs-CZ" sz="2000" dirty="0" smtClean="0"/>
              <a:t> </a:t>
            </a:r>
            <a:r>
              <a:rPr lang="cs-CZ" sz="2000" i="1" dirty="0" smtClean="0"/>
              <a:t>2007</a:t>
            </a:r>
            <a:r>
              <a:rPr lang="cs-CZ" sz="2000" dirty="0" smtClean="0"/>
              <a:t>. ISBN 978-80-7238-617-8.</a:t>
            </a:r>
          </a:p>
          <a:p>
            <a:pPr fontAlgn="auto">
              <a:buFont typeface="Arial"/>
              <a:buChar char="•"/>
              <a:defRPr/>
            </a:pPr>
            <a:r>
              <a:rPr lang="cs-CZ" sz="2000" dirty="0" smtClean="0"/>
              <a:t>BOHUNĚK, J. a kol.; </a:t>
            </a:r>
            <a:r>
              <a:rPr lang="cs-CZ" sz="2000" b="1" i="1" dirty="0" smtClean="0"/>
              <a:t>FYZIKA pro 9. ročník základní školy. </a:t>
            </a:r>
            <a:r>
              <a:rPr lang="cs-CZ" sz="2000" dirty="0" smtClean="0"/>
              <a:t>Praha: Prometheus </a:t>
            </a:r>
            <a:r>
              <a:rPr lang="cs-CZ" sz="2000" i="1" dirty="0" smtClean="0"/>
              <a:t>2002</a:t>
            </a:r>
            <a:r>
              <a:rPr lang="cs-CZ" sz="2000" dirty="0" smtClean="0"/>
              <a:t>. ISBN 80-7196-193-0.</a:t>
            </a:r>
          </a:p>
          <a:p>
            <a:pPr fontAlgn="auto">
              <a:buFont typeface="Arial"/>
              <a:buChar char="•"/>
              <a:defRPr/>
            </a:pPr>
            <a:endParaRPr lang="cs-CZ" sz="2000" b="1" dirty="0" smtClean="0"/>
          </a:p>
          <a:p>
            <a:pPr>
              <a:defRPr/>
            </a:pPr>
            <a:r>
              <a:rPr lang="cs-CZ" sz="2000" b="1" dirty="0" smtClean="0"/>
              <a:t>Intel</a:t>
            </a:r>
            <a:r>
              <a:rPr lang="cs-CZ" sz="2000" dirty="0" smtClean="0"/>
              <a:t> [cit. 2013-07-07]. </a:t>
            </a:r>
            <a:r>
              <a:rPr lang="cs-CZ" sz="2000" dirty="0" err="1" smtClean="0"/>
              <a:t>TukwilaGlamour.jpg</a:t>
            </a:r>
            <a:r>
              <a:rPr lang="cs-CZ" sz="2000" dirty="0" smtClean="0"/>
              <a:t>. </a:t>
            </a:r>
            <a:r>
              <a:rPr lang="cs-CZ" sz="2000" b="1" dirty="0" smtClean="0"/>
              <a:t>Dostupné z WWW: </a:t>
            </a:r>
            <a:r>
              <a:rPr lang="cs-CZ" sz="2000" dirty="0" smtClean="0"/>
              <a:t>http://www.</a:t>
            </a:r>
            <a:r>
              <a:rPr lang="cs-CZ" sz="2000" dirty="0" err="1" smtClean="0"/>
              <a:t>intel.com</a:t>
            </a:r>
            <a:r>
              <a:rPr lang="cs-CZ" sz="2000" dirty="0" smtClean="0"/>
              <a:t>/pressroom/</a:t>
            </a:r>
            <a:r>
              <a:rPr lang="cs-CZ" sz="2000" dirty="0" err="1" smtClean="0"/>
              <a:t>images</a:t>
            </a:r>
            <a:r>
              <a:rPr lang="cs-CZ" sz="2000" dirty="0" smtClean="0"/>
              <a:t>/</a:t>
            </a:r>
            <a:r>
              <a:rPr lang="cs-CZ" sz="2000" dirty="0" err="1" smtClean="0"/>
              <a:t>processors</a:t>
            </a:r>
            <a:r>
              <a:rPr lang="cs-CZ" sz="2000" dirty="0" smtClean="0"/>
              <a:t>/</a:t>
            </a:r>
            <a:r>
              <a:rPr lang="cs-CZ" sz="2000" dirty="0" err="1" smtClean="0"/>
              <a:t>itanium</a:t>
            </a:r>
            <a:r>
              <a:rPr lang="cs-CZ" sz="2000" dirty="0" smtClean="0"/>
              <a:t>/9300/</a:t>
            </a:r>
            <a:r>
              <a:rPr lang="cs-CZ" sz="2000" dirty="0" err="1" smtClean="0"/>
              <a:t>TukwilaGlamour.jpg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b="1" dirty="0" err="1" smtClean="0"/>
              <a:t>wikipedia</a:t>
            </a:r>
            <a:r>
              <a:rPr lang="cs-CZ" sz="2000" dirty="0" smtClean="0"/>
              <a:t> [cit. 2013-07-07]. </a:t>
            </a:r>
            <a:r>
              <a:rPr lang="cs-CZ" sz="2000" dirty="0" err="1" smtClean="0"/>
              <a:t>Monokristalines</a:t>
            </a:r>
            <a:r>
              <a:rPr lang="cs-CZ" sz="2000" dirty="0" smtClean="0"/>
              <a:t>_</a:t>
            </a:r>
            <a:r>
              <a:rPr lang="cs-CZ" sz="2000" dirty="0" err="1" smtClean="0"/>
              <a:t>Silizium</a:t>
            </a:r>
            <a:r>
              <a:rPr lang="cs-CZ" sz="2000" dirty="0" smtClean="0"/>
              <a:t>_</a:t>
            </a:r>
            <a:r>
              <a:rPr lang="cs-CZ" sz="2000" dirty="0" err="1" smtClean="0"/>
              <a:t>für</a:t>
            </a:r>
            <a:r>
              <a:rPr lang="cs-CZ" sz="2000" dirty="0" smtClean="0"/>
              <a:t>_</a:t>
            </a:r>
            <a:r>
              <a:rPr lang="cs-CZ" sz="2000" dirty="0" err="1" smtClean="0"/>
              <a:t>die</a:t>
            </a:r>
            <a:r>
              <a:rPr lang="cs-CZ" sz="2000" dirty="0" smtClean="0"/>
              <a:t>_</a:t>
            </a:r>
            <a:r>
              <a:rPr lang="cs-CZ" sz="2000" dirty="0" err="1" smtClean="0"/>
              <a:t>Waferherstellung.jpg</a:t>
            </a:r>
            <a:r>
              <a:rPr lang="cs-CZ" sz="2000" dirty="0" smtClean="0"/>
              <a:t>. </a:t>
            </a:r>
            <a:r>
              <a:rPr lang="cs-CZ" sz="2000" b="1" dirty="0" smtClean="0"/>
              <a:t>Dostupné z WWW: </a:t>
            </a:r>
            <a:r>
              <a:rPr lang="cs-CZ" sz="2000" dirty="0" smtClean="0"/>
              <a:t>http://upload.wikimedia.org/wikipedia/commons/2/23/Monokristalines_Silizium_f%C3%BCr_die_Waferherstellung.jpg.</a:t>
            </a:r>
          </a:p>
          <a:p>
            <a:pPr>
              <a:defRPr/>
            </a:pPr>
            <a:r>
              <a:rPr lang="cs-CZ" sz="2000" b="1" dirty="0" err="1" smtClean="0"/>
              <a:t>images</a:t>
            </a:r>
            <a:r>
              <a:rPr lang="cs-CZ" sz="2000" b="1" dirty="0" smtClean="0"/>
              <a:t>-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-</a:t>
            </a:r>
            <a:r>
              <a:rPr lang="cs-CZ" sz="2000" b="1" dirty="0" err="1" smtClean="0"/>
              <a:t>elements.com</a:t>
            </a:r>
            <a:r>
              <a:rPr lang="cs-CZ" sz="2000" dirty="0" smtClean="0"/>
              <a:t> [cit. 2013-07-07]. germanium.</a:t>
            </a:r>
            <a:r>
              <a:rPr lang="cs-CZ" sz="2000" dirty="0" err="1" smtClean="0"/>
              <a:t>jpg</a:t>
            </a:r>
            <a:r>
              <a:rPr lang="cs-CZ" sz="2000" dirty="0" smtClean="0"/>
              <a:t>. </a:t>
            </a:r>
            <a:r>
              <a:rPr lang="cs-CZ" sz="2000" b="1" dirty="0" smtClean="0"/>
              <a:t>Dostupné z WWW: </a:t>
            </a:r>
            <a:r>
              <a:rPr lang="cs-CZ" sz="2000" dirty="0" smtClean="0"/>
              <a:t>http://images-of-elements.com/germanium.jpg.</a:t>
            </a:r>
          </a:p>
          <a:p>
            <a:pPr>
              <a:defRPr/>
            </a:pPr>
            <a:r>
              <a:rPr lang="cs-CZ" sz="2000" b="1" dirty="0" err="1" smtClean="0"/>
              <a:t>images</a:t>
            </a:r>
            <a:r>
              <a:rPr lang="cs-CZ" sz="2000" b="1" dirty="0" smtClean="0"/>
              <a:t>-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-</a:t>
            </a:r>
            <a:r>
              <a:rPr lang="cs-CZ" sz="2000" b="1" dirty="0" err="1" smtClean="0"/>
              <a:t>elements.com</a:t>
            </a:r>
            <a:r>
              <a:rPr lang="cs-CZ" sz="2000" dirty="0" smtClean="0"/>
              <a:t> [cit. 2013-07-07]. </a:t>
            </a:r>
            <a:r>
              <a:rPr lang="cs-CZ" sz="2000" dirty="0" err="1" smtClean="0"/>
              <a:t>silicon</a:t>
            </a:r>
            <a:r>
              <a:rPr lang="cs-CZ" sz="2000" dirty="0" smtClean="0"/>
              <a:t>-2.jpg. </a:t>
            </a:r>
            <a:r>
              <a:rPr lang="cs-CZ" sz="2000" b="1" dirty="0" smtClean="0"/>
              <a:t>Dostupné z WWW: </a:t>
            </a:r>
            <a:r>
              <a:rPr lang="cs-CZ" sz="2000" dirty="0" smtClean="0"/>
              <a:t>http://images-of-elements.com/silicon-2.jpg.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Vodiče, izolanty a polovodiče</a:t>
            </a:r>
            <a:endParaRPr lang="cs-CZ" noProof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3407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1268760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Co už víme:</a:t>
            </a:r>
          </a:p>
          <a:p>
            <a:r>
              <a:rPr lang="cs-CZ" sz="2800" dirty="0" smtClean="0"/>
              <a:t>Látky můžeme rozdělit podle vodivosti elektrického náboje: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b="1" dirty="0" smtClean="0"/>
              <a:t>vodiče</a:t>
            </a:r>
            <a:r>
              <a:rPr lang="cs-CZ" sz="2800" dirty="0" smtClean="0"/>
              <a:t> – látky, které vedou elektrický proud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b="1" dirty="0" smtClean="0"/>
              <a:t>izolanty</a:t>
            </a:r>
            <a:r>
              <a:rPr lang="cs-CZ" sz="2800" dirty="0" smtClean="0"/>
              <a:t> – látky, které nevedou nebo velice špatně vedou elektrický proud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728" y="4005064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/>
              <a:t>Co jsou tedy polovodiče? Jsou to látky, které vedou elektrický proud napůl?</a:t>
            </a:r>
          </a:p>
          <a:p>
            <a:endParaRPr lang="cs-CZ" sz="2800" dirty="0" smtClean="0"/>
          </a:p>
          <a:p>
            <a:pPr algn="just"/>
            <a:r>
              <a:rPr lang="cs-CZ" sz="2800" dirty="0" smtClean="0"/>
              <a:t>Ne. Jsou to látky, které za určitých podmínek se chovají jako vodiče a za jiných podmínek jako izolanty.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3568" y="3573016"/>
            <a:ext cx="13681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cs-CZ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  <p:bldP spid="7" grpId="0" uiExpand="1" build="allAtOnce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Polovodiče</a:t>
            </a:r>
            <a:endParaRPr lang="cs-CZ" noProof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3407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1268760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cs-CZ" sz="2800" dirty="0" smtClean="0"/>
              <a:t> vodivost polovodičů je závislá zejména na </a:t>
            </a:r>
          </a:p>
          <a:p>
            <a:pPr algn="just"/>
            <a:r>
              <a:rPr lang="cs-CZ" sz="2800" b="1" dirty="0" smtClean="0"/>
              <a:t>1) teplotě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 čím vyšší je teplota, tím vyšší je vodivost polovodičů</a:t>
            </a:r>
            <a:endParaRPr lang="cs-CZ" sz="2800" dirty="0"/>
          </a:p>
          <a:p>
            <a:pPr algn="just">
              <a:buFontTx/>
              <a:buChar char="-"/>
            </a:pPr>
            <a:r>
              <a:rPr lang="cs-CZ" sz="2800" dirty="0" smtClean="0"/>
              <a:t> s rostoucí teplotou klesá odpor </a:t>
            </a:r>
            <a:r>
              <a:rPr lang="cs-CZ" sz="2800" dirty="0" smtClean="0">
                <a:sym typeface="Symbol"/>
              </a:rPr>
              <a:t> protéká větší elektrický proud</a:t>
            </a:r>
          </a:p>
          <a:p>
            <a:pPr algn="just">
              <a:buFontTx/>
              <a:buChar char="-"/>
            </a:pPr>
            <a:r>
              <a:rPr lang="cs-CZ" sz="2800" dirty="0" smtClean="0">
                <a:sym typeface="Symbol"/>
              </a:rPr>
              <a:t> </a:t>
            </a:r>
            <a:r>
              <a:rPr lang="cs-CZ" sz="2800" b="1" dirty="0" smtClean="0">
                <a:sym typeface="Symbol"/>
              </a:rPr>
              <a:t>termistor</a:t>
            </a:r>
            <a:r>
              <a:rPr lang="cs-CZ" sz="2800" dirty="0" smtClean="0">
                <a:sym typeface="Symbol"/>
              </a:rPr>
              <a:t> – elektrotechnická součástka jejíž elektrický odpor je závislý na teplotě</a:t>
            </a:r>
          </a:p>
          <a:p>
            <a:pPr algn="just">
              <a:buFontTx/>
              <a:buChar char="-"/>
            </a:pPr>
            <a:r>
              <a:rPr lang="cs-CZ" sz="2800" dirty="0" smtClean="0">
                <a:sym typeface="Symbol"/>
              </a:rPr>
              <a:t> použití: hlásiče požáru, měření teploty</a:t>
            </a:r>
          </a:p>
          <a:p>
            <a:pPr algn="just">
              <a:buFontTx/>
              <a:buChar char="-"/>
            </a:pPr>
            <a:endParaRPr lang="cs-CZ" sz="2800" dirty="0" smtClean="0">
              <a:sym typeface="Symbol"/>
            </a:endParaRPr>
          </a:p>
          <a:p>
            <a:pPr algn="just"/>
            <a:r>
              <a:rPr lang="cs-CZ" sz="2800" b="1" dirty="0" smtClean="0">
                <a:sym typeface="Symbol"/>
              </a:rPr>
              <a:t>2) Osvětlení</a:t>
            </a:r>
          </a:p>
          <a:p>
            <a:pPr algn="just">
              <a:buFontTx/>
              <a:buChar char="-"/>
            </a:pPr>
            <a:r>
              <a:rPr lang="cs-CZ" sz="2800" dirty="0" smtClean="0">
                <a:sym typeface="Symbol"/>
              </a:rPr>
              <a:t> čím je více světla, tím vyšší je vodivost polovodičů</a:t>
            </a:r>
          </a:p>
          <a:p>
            <a:pPr algn="just">
              <a:buFontTx/>
              <a:buChar char="-"/>
            </a:pPr>
            <a:r>
              <a:rPr lang="cs-CZ" sz="2800" dirty="0" smtClean="0">
                <a:sym typeface="Symbol"/>
              </a:rPr>
              <a:t> </a:t>
            </a:r>
            <a:r>
              <a:rPr lang="cs-CZ" sz="2800" b="1" dirty="0" err="1" smtClean="0">
                <a:sym typeface="Symbol"/>
              </a:rPr>
              <a:t>fotorezistory</a:t>
            </a:r>
            <a:endParaRPr lang="cs-CZ" sz="2800" b="1" dirty="0" smtClean="0">
              <a:sym typeface="Symbol"/>
            </a:endParaRPr>
          </a:p>
          <a:p>
            <a:pPr algn="just">
              <a:buFontTx/>
              <a:buChar char="-"/>
            </a:pPr>
            <a:r>
              <a:rPr lang="cs-CZ" sz="2800" b="1" dirty="0" smtClean="0">
                <a:sym typeface="Symbol"/>
              </a:rPr>
              <a:t> </a:t>
            </a:r>
            <a:r>
              <a:rPr lang="cs-CZ" sz="2800" dirty="0" smtClean="0">
                <a:sym typeface="Symbol"/>
              </a:rPr>
              <a:t>použití: automatické spínače na noční osvětlení</a:t>
            </a:r>
            <a:endParaRPr lang="cs-CZ" sz="2800" b="1" dirty="0" smtClean="0">
              <a:sym typeface="Symbo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polovodiče</a:t>
            </a:r>
            <a:endParaRPr lang="cs-CZ" noProof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3407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1268760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cs-CZ" sz="2800" dirty="0" smtClean="0"/>
              <a:t> polovodiče tvořené jednou látkou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 obsahují 4 valenční elektrony – vytváří krystalickou mřížku</a:t>
            </a:r>
          </a:p>
          <a:p>
            <a:pPr algn="just">
              <a:buFontTx/>
              <a:buChar char="-"/>
            </a:pPr>
            <a:r>
              <a:rPr lang="cs-CZ" sz="2800" dirty="0" smtClean="0">
                <a:sym typeface="Symbol"/>
              </a:rPr>
              <a:t> př. křemík,  germanium</a:t>
            </a:r>
          </a:p>
          <a:p>
            <a:pPr algn="just">
              <a:buFontTx/>
              <a:buChar char="-"/>
            </a:pPr>
            <a:endParaRPr lang="cs-CZ" sz="2800" dirty="0" smtClean="0">
              <a:sym typeface="Symbol"/>
            </a:endParaRPr>
          </a:p>
          <a:p>
            <a:pPr algn="just">
              <a:buFontTx/>
              <a:buChar char="-"/>
            </a:pPr>
            <a:r>
              <a:rPr lang="cs-CZ" sz="2800" dirty="0" smtClean="0">
                <a:sym typeface="Symbol"/>
              </a:rPr>
              <a:t> vodivost zajišťují:</a:t>
            </a:r>
          </a:p>
          <a:p>
            <a:pPr algn="just">
              <a:buFont typeface="Arial" pitchFamily="34" charset="0"/>
              <a:buChar char="•"/>
            </a:pPr>
            <a:r>
              <a:rPr lang="cs-CZ" sz="2800" b="1" dirty="0" smtClean="0">
                <a:sym typeface="Symbol"/>
              </a:rPr>
              <a:t> volné elektrony </a:t>
            </a:r>
            <a:r>
              <a:rPr lang="cs-CZ" sz="2800" dirty="0" smtClean="0">
                <a:sym typeface="Symbol"/>
              </a:rPr>
              <a:t>– uvolněné valenční elektrony</a:t>
            </a:r>
          </a:p>
          <a:p>
            <a:pPr algn="just">
              <a:buFont typeface="Arial" pitchFamily="34" charset="0"/>
              <a:buChar char="•"/>
            </a:pPr>
            <a:r>
              <a:rPr lang="cs-CZ" sz="2800" dirty="0" smtClean="0">
                <a:sym typeface="Symbol"/>
              </a:rPr>
              <a:t> </a:t>
            </a:r>
            <a:r>
              <a:rPr lang="cs-CZ" sz="2800" b="1" dirty="0" smtClean="0">
                <a:sym typeface="Symbol"/>
              </a:rPr>
              <a:t>kladné díry </a:t>
            </a:r>
            <a:r>
              <a:rPr lang="cs-CZ" sz="2800" dirty="0" smtClean="0">
                <a:sym typeface="Symbol"/>
              </a:rPr>
              <a:t>– místa po uvolněných elektronech</a:t>
            </a:r>
          </a:p>
          <a:p>
            <a:pPr algn="just">
              <a:buFont typeface="Arial" pitchFamily="34" charset="0"/>
              <a:buChar char="•"/>
            </a:pPr>
            <a:endParaRPr lang="cs-CZ" sz="2800" dirty="0" smtClean="0">
              <a:sym typeface="Symbol"/>
            </a:endParaRPr>
          </a:p>
          <a:p>
            <a:pPr algn="just"/>
            <a:r>
              <a:rPr lang="cs-CZ" sz="2800" dirty="0" smtClean="0">
                <a:sym typeface="Symbol"/>
              </a:rPr>
              <a:t>- u vlastních polovodičů je vždy stejný počet volných elektronů a kladných děr  navenek se látka jeví jako elektricky neutrální</a:t>
            </a:r>
          </a:p>
        </p:txBody>
      </p:sp>
      <p:pic>
        <p:nvPicPr>
          <p:cNvPr id="38914" name="Picture 2" descr="http://upload.wikimedia.org/wikipedia/commons/2/23/Monokristalines_Silizium_f%C3%BCr_die_Waferherstel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908720"/>
            <a:ext cx="134907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Skupina 147"/>
          <p:cNvGrpSpPr/>
          <p:nvPr/>
        </p:nvGrpSpPr>
        <p:grpSpPr>
          <a:xfrm>
            <a:off x="7668344" y="1268760"/>
            <a:ext cx="792088" cy="4248472"/>
            <a:chOff x="7668344" y="1268760"/>
            <a:chExt cx="792088" cy="4248472"/>
          </a:xfrm>
        </p:grpSpPr>
        <p:sp>
          <p:nvSpPr>
            <p:cNvPr id="144" name="Zaoblený obdélník 143"/>
            <p:cNvSpPr/>
            <p:nvPr/>
          </p:nvSpPr>
          <p:spPr>
            <a:xfrm>
              <a:off x="7668344" y="1268760"/>
              <a:ext cx="792088" cy="424847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cs-CZ" sz="2800" dirty="0" smtClean="0"/>
                <a:t>°C</a:t>
              </a:r>
              <a:endParaRPr lang="cs-CZ" sz="2800" dirty="0"/>
            </a:p>
          </p:txBody>
        </p:sp>
        <p:sp>
          <p:nvSpPr>
            <p:cNvPr id="145" name="Elipsa 144"/>
            <p:cNvSpPr/>
            <p:nvPr/>
          </p:nvSpPr>
          <p:spPr>
            <a:xfrm>
              <a:off x="7884368" y="5013176"/>
              <a:ext cx="360040" cy="36004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polovodiče</a:t>
            </a:r>
            <a:endParaRPr lang="cs-CZ" noProof="0" dirty="0"/>
          </a:p>
        </p:txBody>
      </p:sp>
      <p:grpSp>
        <p:nvGrpSpPr>
          <p:cNvPr id="91" name="Skupina 90"/>
          <p:cNvGrpSpPr/>
          <p:nvPr/>
        </p:nvGrpSpPr>
        <p:grpSpPr>
          <a:xfrm>
            <a:off x="395536" y="1556792"/>
            <a:ext cx="5904656" cy="4392488"/>
            <a:chOff x="755576" y="1628800"/>
            <a:chExt cx="5904656" cy="4392488"/>
          </a:xfrm>
        </p:grpSpPr>
        <p:grpSp>
          <p:nvGrpSpPr>
            <p:cNvPr id="90" name="Skupina 89"/>
            <p:cNvGrpSpPr/>
            <p:nvPr/>
          </p:nvGrpSpPr>
          <p:grpSpPr>
            <a:xfrm>
              <a:off x="755576" y="1628800"/>
              <a:ext cx="1368152" cy="1368152"/>
              <a:chOff x="755576" y="1628800"/>
              <a:chExt cx="1368152" cy="1368152"/>
            </a:xfrm>
          </p:grpSpPr>
          <p:sp>
            <p:nvSpPr>
              <p:cNvPr id="7" name="Elipsa 6"/>
              <p:cNvSpPr/>
              <p:nvPr/>
            </p:nvSpPr>
            <p:spPr>
              <a:xfrm>
                <a:off x="1115616" y="1988840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755576" y="220486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Elipsa 17"/>
              <p:cNvSpPr/>
              <p:nvPr/>
            </p:nvSpPr>
            <p:spPr>
              <a:xfrm>
                <a:off x="1907704" y="220486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Elipsa 18"/>
              <p:cNvSpPr/>
              <p:nvPr/>
            </p:nvSpPr>
            <p:spPr>
              <a:xfrm>
                <a:off x="1331640" y="162880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Elipsa 19"/>
              <p:cNvSpPr/>
              <p:nvPr/>
            </p:nvSpPr>
            <p:spPr>
              <a:xfrm>
                <a:off x="1331640" y="2780928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2267744" y="1628800"/>
              <a:ext cx="1368152" cy="1368152"/>
              <a:chOff x="1547664" y="1772816"/>
              <a:chExt cx="1368152" cy="1368152"/>
            </a:xfrm>
          </p:grpSpPr>
          <p:sp>
            <p:nvSpPr>
              <p:cNvPr id="23" name="Elipsa 22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Elipsa 23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Elipsa 24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Elipsa 25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Elipsa 26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8" name="Skupina 27"/>
            <p:cNvGrpSpPr/>
            <p:nvPr/>
          </p:nvGrpSpPr>
          <p:grpSpPr>
            <a:xfrm>
              <a:off x="3779912" y="1628800"/>
              <a:ext cx="1368152" cy="1368152"/>
              <a:chOff x="1547664" y="1772816"/>
              <a:chExt cx="1368152" cy="1368152"/>
            </a:xfrm>
          </p:grpSpPr>
          <p:sp>
            <p:nvSpPr>
              <p:cNvPr id="29" name="Elipsa 28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Elipsa 29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Elipsa 30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Elipsa 32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5292080" y="1628800"/>
              <a:ext cx="1368152" cy="1368152"/>
              <a:chOff x="1547664" y="1772816"/>
              <a:chExt cx="1368152" cy="1368152"/>
            </a:xfrm>
          </p:grpSpPr>
          <p:sp>
            <p:nvSpPr>
              <p:cNvPr id="35" name="Elipsa 34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Elipsa 35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Elipsa 36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0" name="Skupina 39"/>
            <p:cNvGrpSpPr/>
            <p:nvPr/>
          </p:nvGrpSpPr>
          <p:grpSpPr>
            <a:xfrm>
              <a:off x="755576" y="3140968"/>
              <a:ext cx="1368152" cy="1368152"/>
              <a:chOff x="1547664" y="1772816"/>
              <a:chExt cx="1368152" cy="1368152"/>
            </a:xfrm>
          </p:grpSpPr>
          <p:sp>
            <p:nvSpPr>
              <p:cNvPr id="41" name="Elipsa 40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Elipsa 41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Elipsa 43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Elipsa 44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6" name="Skupina 45"/>
            <p:cNvGrpSpPr/>
            <p:nvPr/>
          </p:nvGrpSpPr>
          <p:grpSpPr>
            <a:xfrm>
              <a:off x="755576" y="4653136"/>
              <a:ext cx="1368152" cy="1368152"/>
              <a:chOff x="1547664" y="1772816"/>
              <a:chExt cx="1368152" cy="1368152"/>
            </a:xfrm>
          </p:grpSpPr>
          <p:sp>
            <p:nvSpPr>
              <p:cNvPr id="47" name="Elipsa 46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Elipsa 47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Elipsa 48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Elipsa 49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Elipsa 50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2" name="Skupina 51"/>
            <p:cNvGrpSpPr/>
            <p:nvPr/>
          </p:nvGrpSpPr>
          <p:grpSpPr>
            <a:xfrm>
              <a:off x="2267744" y="3140968"/>
              <a:ext cx="1368152" cy="1368152"/>
              <a:chOff x="1547664" y="1772816"/>
              <a:chExt cx="1368152" cy="1368152"/>
            </a:xfrm>
          </p:grpSpPr>
          <p:sp>
            <p:nvSpPr>
              <p:cNvPr id="53" name="Elipsa 52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Elipsa 53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Elipsa 54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Elipsa 55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Elipsa 56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8" name="Skupina 57"/>
            <p:cNvGrpSpPr/>
            <p:nvPr/>
          </p:nvGrpSpPr>
          <p:grpSpPr>
            <a:xfrm>
              <a:off x="2267744" y="4653136"/>
              <a:ext cx="1368152" cy="1368152"/>
              <a:chOff x="1547664" y="1772816"/>
              <a:chExt cx="1368152" cy="1368152"/>
            </a:xfrm>
          </p:grpSpPr>
          <p:sp>
            <p:nvSpPr>
              <p:cNvPr id="59" name="Elipsa 58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Elipsa 59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Elipsa 60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Elipsa 61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Elipsa 62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4" name="Skupina 63"/>
            <p:cNvGrpSpPr/>
            <p:nvPr/>
          </p:nvGrpSpPr>
          <p:grpSpPr>
            <a:xfrm>
              <a:off x="3779912" y="3140968"/>
              <a:ext cx="1368152" cy="1368152"/>
              <a:chOff x="1547664" y="1772816"/>
              <a:chExt cx="1368152" cy="1368152"/>
            </a:xfrm>
          </p:grpSpPr>
          <p:sp>
            <p:nvSpPr>
              <p:cNvPr id="65" name="Elipsa 64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Elipsa 65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Elipsa 66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Elipsa 67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Elipsa 68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0" name="Skupina 69"/>
            <p:cNvGrpSpPr/>
            <p:nvPr/>
          </p:nvGrpSpPr>
          <p:grpSpPr>
            <a:xfrm>
              <a:off x="3779912" y="4653136"/>
              <a:ext cx="1368152" cy="1368152"/>
              <a:chOff x="1547664" y="1772816"/>
              <a:chExt cx="1368152" cy="1368152"/>
            </a:xfrm>
          </p:grpSpPr>
          <p:sp>
            <p:nvSpPr>
              <p:cNvPr id="71" name="Elipsa 70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Elipsa 71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Elipsa 72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Elipsa 74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6" name="Skupina 75"/>
            <p:cNvGrpSpPr/>
            <p:nvPr/>
          </p:nvGrpSpPr>
          <p:grpSpPr>
            <a:xfrm>
              <a:off x="5292080" y="3140968"/>
              <a:ext cx="1368152" cy="1368152"/>
              <a:chOff x="1547664" y="1772816"/>
              <a:chExt cx="1368152" cy="1368152"/>
            </a:xfrm>
          </p:grpSpPr>
          <p:sp>
            <p:nvSpPr>
              <p:cNvPr id="77" name="Elipsa 76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Elipsa 77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Elipsa 78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Elipsa 79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" name="Elipsa 80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2" name="Skupina 81"/>
            <p:cNvGrpSpPr/>
            <p:nvPr/>
          </p:nvGrpSpPr>
          <p:grpSpPr>
            <a:xfrm>
              <a:off x="5292080" y="4653136"/>
              <a:ext cx="1368152" cy="1368152"/>
              <a:chOff x="1547664" y="1772816"/>
              <a:chExt cx="1368152" cy="1368152"/>
            </a:xfrm>
          </p:grpSpPr>
          <p:sp>
            <p:nvSpPr>
              <p:cNvPr id="83" name="Elipsa 82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Elipsa 83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Elipsa 84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Elipsa 85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Elipsa 86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89" name="Elipsa 88"/>
          <p:cNvSpPr/>
          <p:nvPr/>
        </p:nvSpPr>
        <p:spPr>
          <a:xfrm>
            <a:off x="7236296" y="5877272"/>
            <a:ext cx="216024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Elipsa 92"/>
          <p:cNvSpPr/>
          <p:nvPr/>
        </p:nvSpPr>
        <p:spPr>
          <a:xfrm>
            <a:off x="395536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Elipsa 93"/>
          <p:cNvSpPr/>
          <p:nvPr/>
        </p:nvSpPr>
        <p:spPr>
          <a:xfrm>
            <a:off x="1547664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Elipsa 95"/>
          <p:cNvSpPr/>
          <p:nvPr/>
        </p:nvSpPr>
        <p:spPr>
          <a:xfrm>
            <a:off x="971600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Elipsa 96"/>
          <p:cNvSpPr/>
          <p:nvPr/>
        </p:nvSpPr>
        <p:spPr>
          <a:xfrm>
            <a:off x="971600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Elipsa 97"/>
          <p:cNvSpPr/>
          <p:nvPr/>
        </p:nvSpPr>
        <p:spPr>
          <a:xfrm>
            <a:off x="1907704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Elipsa 98"/>
          <p:cNvSpPr/>
          <p:nvPr/>
        </p:nvSpPr>
        <p:spPr>
          <a:xfrm>
            <a:off x="3059832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Elipsa 99"/>
          <p:cNvSpPr/>
          <p:nvPr/>
        </p:nvSpPr>
        <p:spPr>
          <a:xfrm>
            <a:off x="2483768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Elipsa 100"/>
          <p:cNvSpPr/>
          <p:nvPr/>
        </p:nvSpPr>
        <p:spPr>
          <a:xfrm>
            <a:off x="2483768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Elipsa 101"/>
          <p:cNvSpPr/>
          <p:nvPr/>
        </p:nvSpPr>
        <p:spPr>
          <a:xfrm>
            <a:off x="3419872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Elipsa 102"/>
          <p:cNvSpPr/>
          <p:nvPr/>
        </p:nvSpPr>
        <p:spPr>
          <a:xfrm>
            <a:off x="4572000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Elipsa 103"/>
          <p:cNvSpPr/>
          <p:nvPr/>
        </p:nvSpPr>
        <p:spPr>
          <a:xfrm>
            <a:off x="3995936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Elipsa 104"/>
          <p:cNvSpPr/>
          <p:nvPr/>
        </p:nvSpPr>
        <p:spPr>
          <a:xfrm>
            <a:off x="3995936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Elipsa 105"/>
          <p:cNvSpPr/>
          <p:nvPr/>
        </p:nvSpPr>
        <p:spPr>
          <a:xfrm>
            <a:off x="4932040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Elipsa 106"/>
          <p:cNvSpPr/>
          <p:nvPr/>
        </p:nvSpPr>
        <p:spPr>
          <a:xfrm>
            <a:off x="6084168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Elipsa 107"/>
          <p:cNvSpPr/>
          <p:nvPr/>
        </p:nvSpPr>
        <p:spPr>
          <a:xfrm>
            <a:off x="5508104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Elipsa 108"/>
          <p:cNvSpPr/>
          <p:nvPr/>
        </p:nvSpPr>
        <p:spPr>
          <a:xfrm>
            <a:off x="5508104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Elipsa 109"/>
          <p:cNvSpPr/>
          <p:nvPr/>
        </p:nvSpPr>
        <p:spPr>
          <a:xfrm>
            <a:off x="395536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Elipsa 110"/>
          <p:cNvSpPr/>
          <p:nvPr/>
        </p:nvSpPr>
        <p:spPr>
          <a:xfrm>
            <a:off x="1547664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Elipsa 111"/>
          <p:cNvSpPr/>
          <p:nvPr/>
        </p:nvSpPr>
        <p:spPr>
          <a:xfrm>
            <a:off x="971600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Elipsa 112"/>
          <p:cNvSpPr/>
          <p:nvPr/>
        </p:nvSpPr>
        <p:spPr>
          <a:xfrm>
            <a:off x="971600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Elipsa 113"/>
          <p:cNvSpPr/>
          <p:nvPr/>
        </p:nvSpPr>
        <p:spPr>
          <a:xfrm>
            <a:off x="1907704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Elipsa 114"/>
          <p:cNvSpPr/>
          <p:nvPr/>
        </p:nvSpPr>
        <p:spPr>
          <a:xfrm>
            <a:off x="3059832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Elipsa 115"/>
          <p:cNvSpPr/>
          <p:nvPr/>
        </p:nvSpPr>
        <p:spPr>
          <a:xfrm>
            <a:off x="2483768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Elipsa 116"/>
          <p:cNvSpPr/>
          <p:nvPr/>
        </p:nvSpPr>
        <p:spPr>
          <a:xfrm>
            <a:off x="2483768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Elipsa 117"/>
          <p:cNvSpPr/>
          <p:nvPr/>
        </p:nvSpPr>
        <p:spPr>
          <a:xfrm>
            <a:off x="3419872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Elipsa 118"/>
          <p:cNvSpPr/>
          <p:nvPr/>
        </p:nvSpPr>
        <p:spPr>
          <a:xfrm>
            <a:off x="4572000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Elipsa 119"/>
          <p:cNvSpPr/>
          <p:nvPr/>
        </p:nvSpPr>
        <p:spPr>
          <a:xfrm>
            <a:off x="3995936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Elipsa 120"/>
          <p:cNvSpPr/>
          <p:nvPr/>
        </p:nvSpPr>
        <p:spPr>
          <a:xfrm>
            <a:off x="3995936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Elipsa 121"/>
          <p:cNvSpPr/>
          <p:nvPr/>
        </p:nvSpPr>
        <p:spPr>
          <a:xfrm>
            <a:off x="4932040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Elipsa 122"/>
          <p:cNvSpPr/>
          <p:nvPr/>
        </p:nvSpPr>
        <p:spPr>
          <a:xfrm>
            <a:off x="6084168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Elipsa 123"/>
          <p:cNvSpPr/>
          <p:nvPr/>
        </p:nvSpPr>
        <p:spPr>
          <a:xfrm>
            <a:off x="5508104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Elipsa 124"/>
          <p:cNvSpPr/>
          <p:nvPr/>
        </p:nvSpPr>
        <p:spPr>
          <a:xfrm>
            <a:off x="5508104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Elipsa 125"/>
          <p:cNvSpPr/>
          <p:nvPr/>
        </p:nvSpPr>
        <p:spPr>
          <a:xfrm>
            <a:off x="395536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Elipsa 126"/>
          <p:cNvSpPr/>
          <p:nvPr/>
        </p:nvSpPr>
        <p:spPr>
          <a:xfrm>
            <a:off x="1547664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Elipsa 127"/>
          <p:cNvSpPr/>
          <p:nvPr/>
        </p:nvSpPr>
        <p:spPr>
          <a:xfrm>
            <a:off x="971600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Elipsa 128"/>
          <p:cNvSpPr/>
          <p:nvPr/>
        </p:nvSpPr>
        <p:spPr>
          <a:xfrm>
            <a:off x="971600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Elipsa 129"/>
          <p:cNvSpPr/>
          <p:nvPr/>
        </p:nvSpPr>
        <p:spPr>
          <a:xfrm>
            <a:off x="1907704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Elipsa 130"/>
          <p:cNvSpPr/>
          <p:nvPr/>
        </p:nvSpPr>
        <p:spPr>
          <a:xfrm>
            <a:off x="3059832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Elipsa 131"/>
          <p:cNvSpPr/>
          <p:nvPr/>
        </p:nvSpPr>
        <p:spPr>
          <a:xfrm>
            <a:off x="2483768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Elipsa 132"/>
          <p:cNvSpPr/>
          <p:nvPr/>
        </p:nvSpPr>
        <p:spPr>
          <a:xfrm>
            <a:off x="2483768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Elipsa 133"/>
          <p:cNvSpPr/>
          <p:nvPr/>
        </p:nvSpPr>
        <p:spPr>
          <a:xfrm>
            <a:off x="3419872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Elipsa 134"/>
          <p:cNvSpPr/>
          <p:nvPr/>
        </p:nvSpPr>
        <p:spPr>
          <a:xfrm>
            <a:off x="4572000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Elipsa 135"/>
          <p:cNvSpPr/>
          <p:nvPr/>
        </p:nvSpPr>
        <p:spPr>
          <a:xfrm>
            <a:off x="3995936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Elipsa 136"/>
          <p:cNvSpPr/>
          <p:nvPr/>
        </p:nvSpPr>
        <p:spPr>
          <a:xfrm>
            <a:off x="3995936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" name="Elipsa 137"/>
          <p:cNvSpPr/>
          <p:nvPr/>
        </p:nvSpPr>
        <p:spPr>
          <a:xfrm>
            <a:off x="4932040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Elipsa 138"/>
          <p:cNvSpPr/>
          <p:nvPr/>
        </p:nvSpPr>
        <p:spPr>
          <a:xfrm>
            <a:off x="6084168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0" name="Elipsa 139"/>
          <p:cNvSpPr/>
          <p:nvPr/>
        </p:nvSpPr>
        <p:spPr>
          <a:xfrm>
            <a:off x="5508104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1" name="Elipsa 140"/>
          <p:cNvSpPr/>
          <p:nvPr/>
        </p:nvSpPr>
        <p:spPr>
          <a:xfrm>
            <a:off x="5508104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2" name="Elipsa 141"/>
          <p:cNvSpPr/>
          <p:nvPr/>
        </p:nvSpPr>
        <p:spPr>
          <a:xfrm>
            <a:off x="7236296" y="63093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3" name="TextovéPole 142"/>
          <p:cNvSpPr txBox="1"/>
          <p:nvPr/>
        </p:nvSpPr>
        <p:spPr>
          <a:xfrm>
            <a:off x="7559824" y="5733256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kladné díry</a:t>
            </a:r>
          </a:p>
          <a:p>
            <a:r>
              <a:rPr lang="cs-CZ" sz="2800" dirty="0" smtClean="0"/>
              <a:t>elektrony</a:t>
            </a:r>
            <a:endParaRPr lang="cs-CZ" sz="2800" dirty="0"/>
          </a:p>
        </p:txBody>
      </p:sp>
      <p:sp>
        <p:nvSpPr>
          <p:cNvPr id="146" name="Obdélník 145"/>
          <p:cNvSpPr/>
          <p:nvPr/>
        </p:nvSpPr>
        <p:spPr>
          <a:xfrm>
            <a:off x="8028384" y="3212976"/>
            <a:ext cx="72008" cy="18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7" name="Obdélník 146"/>
          <p:cNvSpPr/>
          <p:nvPr/>
        </p:nvSpPr>
        <p:spPr>
          <a:xfrm>
            <a:off x="8028384" y="1772816"/>
            <a:ext cx="72008" cy="1512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813 -0.02384 -0.05608 -0.04769 -0.05903 -0.07107 C -0.06198 -0.09398 -0.02379 -0.10347 -0.01806 -0.13958 C -0.01233 -0.1757 -0.0224 -0.25903 -0.02413 -0.28704 C -0.02587 -0.31505 -0.02726 -0.31111 -0.02865 -0.30718 " pathEditMode="relative" ptsTypes="aaaaA">
                                      <p:cBhvr>
                                        <p:cTn id="17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04 0.02223 0.05208 0.04445 0.05156 0.06875 C 0.05104 0.09306 0.03403 0.14213 -0.00313 0.14538 C -0.04028 0.14862 -0.13941 0.09954 -0.17118 0.08889 C -0.20295 0.07825 -0.19844 0.0794 -0.19392 0.08079 " pathEditMode="relative" ptsTypes="aaaaA">
                                      <p:cBhvr>
                                        <p:cTn id="17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-0.30717 C 0.0243 -0.34143 0.07725 -0.37546 0.10625 -0.36782 C 0.13524 -0.36018 0.13941 -0.3037 0.14566 -0.26064 C 0.15191 -0.21759 0.14427 -0.13426 0.1441 -0.10926 " pathEditMode="relative" rAng="0" ptsTypes="aaaA">
                                      <p:cBhvr>
                                        <p:cTn id="17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650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 -0.01621 -0.00503 -0.03218 -0.03177 -0.05463 C -0.05851 -0.07709 -0.10208 -0.12963 -0.16059 -0.13542 C -0.2191 -0.14121 -0.34618 -0.09653 -0.38333 -0.08889 " pathEditMode="relative" ptsTypes="aaaA">
                                      <p:cBhvr>
                                        <p:cTn id="18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1 0.01366 -0.00573 0.02709 -0.00903 0.04051 C -0.01007 0.04445 -0.01042 0.04908 -0.01216 0.05255 C -0.0132 0.05463 -0.01441 0.05649 -0.01511 0.05857 C -0.01893 0.06991 -0.01771 0.07385 -0.0257 0.08079 C -0.02622 0.08287 -0.02639 0.08496 -0.02726 0.08681 C -0.02795 0.08843 -0.02952 0.08936 -0.03021 0.09098 C -0.03716 0.10949 -0.02969 0.09769 -0.03629 0.10718 C -0.03993 0.1213 -0.03716 0.14607 -0.02882 0.15764 C -0.02709 0.16436 -0.02483 0.16875 -0.02118 0.17385 C -0.01927 0.18334 -0.01771 0.1919 -0.01354 0.2 C -0.01181 0.22014 -0.01094 0.22199 -0.01354 0.24653 C -0.01407 0.2507 -0.01563 0.25463 -0.01667 0.25857 C -0.01719 0.26065 -0.01823 0.26459 -0.01823 0.26459 C -0.01754 0.28125 -0.01997 0.30209 -0.01059 0.31528 C -0.00782 0.32616 -0.00209 0.3338 0.00607 0.3375 C 0.01076 0.34352 0.01632 0.34792 0.02118 0.35348 C 0.02968 0.36343 0.03281 0.37223 0.04392 0.3757 C 0.05173 0.38102 0.06007 0.38218 0.06823 0.38588 C 0.07482 0.38519 0.08142 0.38542 0.08784 0.3838 C 0.09097 0.38287 0.09271 0.37778 0.09548 0.3757 C 0.10139 0.37107 0.10729 0.36459 0.11371 0.36158 C 0.11823 0.35348 0.1184 0.35232 0.1243 0.34537 C 0.12968 0.33912 0.13628 0.33473 0.14097 0.32732 C 0.14444 0.32153 0.14496 0.31482 0.14843 0.30903 C 0.15451 0.29885 0.14861 0.31158 0.15451 0.30093 C 0.15868 0.29329 0.1618 0.28542 0.16666 0.27871 C 0.16944 0.26806 0.17014 0.25787 0.17118 0.24653 C 0.17066 0.24121 0.171 0.23565 0.16979 0.23033 C 0.16545 0.21135 0.16666 0.24329 0.16666 0.22014 " pathEditMode="relative" ptsTypes="fffffffffffffffffffffffffffffA">
                                      <p:cBhvr>
                                        <p:cTn id="18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92 0.08078 C -0.20191 0.07847 -0.20382 0.07662 -0.21215 0.07893 C -0.21493 0.08125 -0.21701 0.08472 -0.21979 0.08703 C -0.22257 0.08912 -0.22604 0.08912 -0.22882 0.09097 C -0.24306 0.10046 -0.24826 0.10462 -0.2651 0.10717 C -0.27153 0.10995 -0.27691 0.11435 -0.28333 0.11712 C -0.28559 0.12013 -0.28663 0.125 -0.28941 0.12731 C -0.29201 0.12962 -0.29844 0.13148 -0.29844 0.13171 C -0.30069 0.13449 -0.30399 0.13587 -0.30608 0.13935 C -0.31441 0.15324 -0.29948 0.13865 -0.31215 0.14953 C -0.31458 0.15902 -0.31667 0.16412 -0.31059 0.17175 C -0.30972 0.17523 -0.30642 0.18958 -0.30608 0.19004 C -0.30035 0.19513 -0.30278 0.19236 -0.29844 0.19814 C -0.29618 0.2081 -0.29253 0.20856 -0.29253 0.22037 " pathEditMode="relative" rAng="0" ptsTypes="fffffffffffffA">
                                      <p:cBhvr>
                                        <p:cTn id="19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68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09 -0.10926 C 0.13368 -0.10023 0.13854 -0.10301 0.13055 -0.09931 C 0.11875 -0.08357 0.12656 -0.09236 0.08958 -0.09723 C 0.0783 -0.09885 0.0835 -0.10093 0.07604 -0.10533 C 0.06441 -0.11204 0.05364 -0.11389 0.04097 -0.11551 C 0.02708 -0.11991 0.0125 -0.11598 -0.00139 -0.12153 C -0.00834 -0.12431 -0.02257 -0.12755 -0.02257 -0.12732 C -0.03125 -0.12662 -0.04045 -0.12801 -0.04827 -0.12361 C -0.05 -0.12269 -0.05122 -0.12037 -0.05278 -0.11945 C -0.06163 -0.11412 -0.07222 -0.11135 -0.0816 -0.10741 C -0.08542 -0.10232 -0.08872 -0.10162 -0.09375 -0.09931 C -0.09983 -0.1 -0.10608 -0.09977 -0.11198 -0.10139 C -0.11372 -0.10185 -0.11493 -0.10417 -0.1165 -0.10533 C -0.12518 -0.11111 -0.1342 -0.11505 -0.14375 -0.11736 C -0.14983 -0.12153 -0.15556 -0.12292 -0.16198 -0.12547 C -0.16615 -0.13125 -0.16337 -0.12894 -0.16945 -0.13148 C -0.17101 -0.13218 -0.17396 -0.13357 -0.17396 -0.13334 " pathEditMode="relative" rAng="0" ptsTypes="ffffffffffffffffA">
                                      <p:cBhvr>
                                        <p:cTn id="19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10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-0.00139 -0.00607 -0.00278 -0.00902 -0.00417 C -0.0125 -0.00579 -0.0125 -0.01296 -0.0151 -0.0162 C -0.01961 -0.02176 -0.01753 -0.01852 -0.02118 -0.02639 C -0.02066 -0.03426 -0.02048 -0.05023 -0.01666 -0.05857 C -0.0125 -0.06782 -0.0059 -0.07384 0 -0.08079 C 0.00573 -0.0875 0.00851 -0.09421 0.01372 -0.10116 C 0.01598 -0.11111 0.01337 -0.1044 0.0198 -0.11111 C 0.02344 -0.11505 0.02552 -0.1213 0.02882 -0.12523 C 0.03525 -0.13287 0.03629 -0.13264 0.04254 -0.13542 C 0.05521 -0.13403 0.05955 -0.13357 0.0698 -0.1294 C 0.10434 -0.13125 0.09896 -0.12477 0.11823 -0.14144 C 0.12136 -0.14838 0.12292 -0.15116 0.12882 -0.15347 C 0.13507 -0.16227 0.14167 -0.16991 0.14844 -0.17778 C 0.15487 -0.18519 0.1599 -0.19583 0.16667 -0.20208 C 0.17118 -0.21088 0.17535 -0.21968 0.16511 -0.22431 C 0.16337 -0.21713 0.16372 -0.2162 0.16372 -0.22222 " pathEditMode="relative" ptsTypes="ffffffffffffffffA">
                                      <p:cBhvr>
                                        <p:cTn id="19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0.00139 0.00295 0.00278 0.00451 0.00394 C 0.00608 0.00487 0.00781 0.00487 0.0092 0.00602 C 0.0191 0.01412 0.00434 0.00695 0.01667 0.01204 C 0.02118 0.01135 0.02587 0.01181 0.03038 0.01019 C 0.03177 0.00973 0.03229 0.00718 0.03333 0.00602 C 0.04028 -0.00162 0.0474 -0.01435 0.05608 -0.01828 C 0.0592 -0.02222 0.0632 -0.02731 0.06667 -0.03032 C 0.07066 -0.03356 0.07622 -0.03333 0.08038 -0.03634 C 0.08507 -0.03958 0.08872 -0.04213 0.09392 -0.04444 C 0.11181 -0.04282 0.12778 -0.03865 0.14549 -0.03634 C 0.15556 -0.03703 0.1658 -0.03726 0.17587 -0.03842 C 0.18125 -0.03912 0.18906 -0.04467 0.19392 -0.04652 C 0.20469 -0.05069 0.21493 -0.05486 0.22587 -0.05856 C 0.24757 -0.05694 0.26806 -0.0537 0.28941 -0.05046 C 0.29254 -0.05 0.30087 -0.04791 0.30451 -0.04652 C 0.30764 -0.04537 0.31372 -0.04236 0.31372 -0.04236 C 0.3184 -0.03263 0.32379 -0.03495 0.33038 -0.02615 C 0.34861 -0.00185 0.36354 -0.00763 0.39097 -0.00601 C 0.39965 0.00533 0.39618 0.00047 0.40156 0.00811 C 0.40347 0.01551 0.40625 0.02061 0.40764 0.02825 C 0.40642 0.04445 0.40781 0.04885 0.4 0.05857 C 0.39861 0.06459 0.39549 0.07686 0.39549 0.07686 C 0.39722 0.0875 0.39705 0.08334 0.39705 0.08889 " pathEditMode="relative" ptsTypes="fffffffffffffffffffffffA">
                                      <p:cBhvr>
                                        <p:cTn id="19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-0.00625 0.00434 -0.00695 0.00764 -0.01412 C 0.01007 -0.01945 0.01476 -0.02245 0.01823 -0.02616 C 0.02326 -0.03171 0.02552 -0.03773 0.03195 -0.04051 C 0.03733 -0.05162 0.04705 -0.05046 0.05608 -0.05463 C 0.10417 -0.05232 0.0908 -0.05579 0.11979 -0.04236 C 0.12483 -0.03565 0.13108 -0.03125 0.13785 -0.02824 C 0.13889 -0.02685 0.13976 -0.02523 0.14097 -0.02431 C 0.14375 -0.02245 0.15 -0.02014 0.15 -0.02014 C 0.15104 -0.01875 0.15191 -0.01713 0.15313 -0.0162 C 0.1559 -0.01435 0.16215 -0.01204 0.16215 -0.01204 C 0.16424 -0.00949 0.16823 -0.00625 0.16823 -0.00208 " pathEditMode="relative" ptsTypes="fffffffffffA">
                                      <p:cBhvr>
                                        <p:cTn id="19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6 -0.00069 0.0132 -0.00046 0.01962 -0.00208 C 0.02275 -0.00278 0.025 -0.00787 0.02726 -0.01018 C 0.03299 -0.01643 0.03837 -0.02546 0.04549 -0.02824 C 0.05139 -0.03634 0.05834 -0.04768 0.06511 -0.05463 C 0.06806 -0.05764 0.07153 -0.05949 0.07413 -0.06273 C 0.07518 -0.06412 0.07604 -0.06574 0.07726 -0.06667 C 0.09097 -0.07569 0.11268 -0.07893 0.12726 -0.08079 C 0.17934 -0.07917 0.19323 -0.08796 0.22882 -0.05255 C 0.23698 -0.03588 0.22622 -0.05509 0.23629 -0.04444 C 0.23768 -0.04282 0.23802 -0.04005 0.23941 -0.03843 C 0.24271 -0.03403 0.24705 -0.03032 0.25139 -0.02824 C 0.25347 -0.02569 0.25504 -0.02199 0.25747 -0.02014 C 0.26424 -0.01481 0.26077 -0.02245 0.26354 -0.01412 " pathEditMode="relative" ptsTypes="fffffffffffffA">
                                      <p:cBhvr>
                                        <p:cTn id="20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2223 -0.00937 0.06621 0.00313 0.08287 C 0.00538 0.09283 0.01198 0.09723 0.01667 0.1051 C 0.02274 0.11528 0.03038 0.12338 0.03646 0.13334 C 0.04306 0.14422 0.05017 0.15579 0.05764 0.16575 C 0.06024 0.17292 0.06406 0.17686 0.06667 0.1838 C 0.07049 0.19399 0.07639 0.20417 0.0849 0.20811 C 0.08594 0.21019 0.08646 0.21274 0.08785 0.21412 C 0.08906 0.21551 0.09115 0.21528 0.09254 0.21621 C 0.09323 0.21667 0.0934 0.2176 0.09392 0.21829 " pathEditMode="relative" ptsTypes="fffffffffA">
                                      <p:cBhvr>
                                        <p:cTn id="20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86 0.00648 -0.00885 0.01343 -0.01354 0.02014 C -0.01771 0.03634 -0.01302 0.05556 -0.01962 0.0706 C -0.02326 0.07894 -0.02969 0.08588 -0.0349 0.09282 C -0.04115 0.10116 -0.04601 0.11157 -0.05295 0.11921 C -0.06198 0.12894 -0.05365 0.11782 -0.06059 0.12708 C -0.06632 0.13472 -0.07274 0.14699 -0.08021 0.15139 C -0.09496 0.16019 -0.11615 0.16366 -0.13177 0.16366 " pathEditMode="relative" ptsTypes="fffffffA">
                                      <p:cBhvr>
                                        <p:cTn id="20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0972 0.0066 -0.02407 0.01198 -0.03125 C 0.01337 -0.03704 0.01545 -0.04375 0.01823 -0.04861 C 0.01979 -0.05741 0.0191 -0.05231 0.01979 -0.06389 C 0.01997 -0.07292 0.01754 -0.0868 0.02448 -0.09305 C 0.03334 -0.11088 0.05052 -0.1162 0.06563 -0.11875 C 0.07066 -0.12106 0.0757 -0.12199 0.08073 -0.1243 C 0.0875 -0.12384 0.0934 -0.12292 0.1 -0.12153 C 0.10278 -0.12153 0.12639 -0.12106 0.13698 -0.12292 C 0.14358 -0.12407 0.14965 -0.12685 0.15625 -0.12778 C 0.15938 -0.12917 0.16233 -0.13055 0.16563 -0.13125 C 0.17205 -0.13472 0.17743 -0.13727 0.18438 -0.13819 C 0.18924 -0.13981 0.1941 -0.14375 0.19896 -0.14583 C 0.20434 -0.15139 0.21111 -0.15486 0.21719 -0.15903 C 0.22361 -0.16319 0.22952 -0.17037 0.23542 -0.17569 C 0.23611 -0.17847 0.23802 -0.18102 0.24011 -0.18194 C 0.24184 -0.18634 0.24479 -0.18958 0.24792 -0.19236 C 0.25052 -0.19768 0.25382 -0.20347 0.25781 -0.20694 C 0.26024 -0.2118 0.25886 -0.21018 0.26146 -0.2125 C 0.26354 -0.21643 0.26754 -0.22592 0.27031 -0.22847 C 0.2724 -0.23287 0.27691 -0.23935 0.28021 -0.24236 C 0.28073 -0.24444 0.28229 -0.24537 0.28229 -0.24653 " pathEditMode="relative" ptsTypes="fffffffffffffffffffffA">
                                      <p:cBhvr>
                                        <p:cTn id="20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37 0.0037 0.01458 0.00694 0.02274 0.01412 C 0.02448 0.01574 0.02569 0.01829 0.02725 0.02014 C 0.03507 0.0287 0.04323 0.03796 0.05295 0.04236 C 0.06718 0.06042 0.09097 0.05787 0.10902 0.06042 C 0.11562 0.05972 0.12222 0.05995 0.12882 0.05857 C 0.13194 0.05787 0.13489 0.05579 0.13784 0.0544 C 0.14913 0.04907 0.16111 0.04421 0.17274 0.04028 C 0.19496 0.0419 0.19774 0.04144 0.21354 0.0463 C 0.22916 0.04491 0.24201 0.0419 0.25764 0.04028 C 0.26614 0.03634 0.271 0.03657 0.2802 0.03819 C 0.28819 0.04167 0.29461 0.04722 0.30295 0.05046 C 0.30764 0.05232 0.31666 0.05648 0.31666 0.05648 C 0.32135 0.06597 0.31909 0.06042 0.32274 0.07454 C 0.32326 0.07662 0.3243 0.08079 0.3243 0.08079 C 0.32257 0.10486 0.3217 0.11319 0.30902 0.12917 C 0.30677 0.13866 0.29965 0.14306 0.29392 0.14931 C 0.29062 0.15278 0.28784 0.15764 0.28489 0.16157 C 0.28281 0.16435 0.27882 0.16736 0.27882 0.17153 " pathEditMode="relative" ptsTypes="ffffffffffffffffffA">
                                      <p:cBhvr>
                                        <p:cTn id="20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 animBg="1"/>
      <p:bldP spid="93" grpId="0" animBg="1"/>
      <p:bldP spid="94" grpId="0" animBg="1"/>
      <p:bldP spid="96" grpId="0" animBg="1"/>
      <p:bldP spid="96" grpId="1" animBg="1"/>
      <p:bldP spid="97" grpId="0" animBg="1"/>
      <p:bldP spid="98" grpId="0" animBg="1"/>
      <p:bldP spid="99" grpId="0" animBg="1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7" grpId="1" animBg="1"/>
      <p:bldP spid="107" grpId="2" animBg="1"/>
      <p:bldP spid="108" grpId="0" animBg="1"/>
      <p:bldP spid="109" grpId="0" animBg="1"/>
      <p:bldP spid="110" grpId="0" animBg="1"/>
      <p:bldP spid="110" grpId="1" animBg="1"/>
      <p:bldP spid="111" grpId="0" animBg="1"/>
      <p:bldP spid="112" grpId="0" animBg="1"/>
      <p:bldP spid="113" grpId="0" animBg="1"/>
      <p:bldP spid="114" grpId="0" animBg="1"/>
      <p:bldP spid="114" grpId="1" animBg="1"/>
      <p:bldP spid="114" grpId="2" animBg="1"/>
      <p:bldP spid="114" grpId="3" animBg="1"/>
      <p:bldP spid="115" grpId="0" animBg="1"/>
      <p:bldP spid="116" grpId="0" animBg="1"/>
      <p:bldP spid="117" grpId="0" animBg="1"/>
      <p:bldP spid="118" grpId="0" animBg="1"/>
      <p:bldP spid="118" grpId="1" animBg="1"/>
      <p:bldP spid="119" grpId="0" animBg="1"/>
      <p:bldP spid="119" grpId="1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6" grpId="1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32" grpId="0" animBg="1"/>
      <p:bldP spid="132" grpId="1" animBg="1"/>
      <p:bldP spid="133" grpId="0" animBg="1"/>
      <p:bldP spid="134" grpId="0" animBg="1"/>
      <p:bldP spid="135" grpId="0" animBg="1"/>
      <p:bldP spid="136" grpId="0" animBg="1"/>
      <p:bldP spid="136" grpId="1" animBg="1"/>
      <p:bldP spid="137" grpId="0" animBg="1"/>
      <p:bldP spid="138" grpId="0" animBg="1"/>
      <p:bldP spid="138" grpId="1" animBg="1"/>
      <p:bldP spid="139" grpId="0" animBg="1"/>
      <p:bldP spid="140" grpId="0" animBg="1"/>
      <p:bldP spid="141" grpId="0" animBg="1"/>
      <p:bldP spid="142" grpId="0" animBg="1"/>
      <p:bldP spid="143" grpId="0"/>
      <p:bldP spid="146" grpId="0" animBg="1"/>
      <p:bldP spid="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polovodiče</a:t>
            </a:r>
            <a:endParaRPr lang="cs-CZ" noProof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3407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1268760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cs-CZ" sz="2800" dirty="0" smtClean="0"/>
              <a:t> při určité teplotě se v polovodičích vznikají volné elektrony a kladné díry – vždy dvojice elektron-díra najednou</a:t>
            </a:r>
          </a:p>
          <a:p>
            <a:pPr algn="just">
              <a:buFontTx/>
              <a:buChar char="-"/>
            </a:pPr>
            <a:r>
              <a:rPr lang="cs-CZ" sz="2800" dirty="0" smtClean="0">
                <a:sym typeface="Symbol"/>
              </a:rPr>
              <a:t> s rostoucí teplotou roste i energie elektronů  více se jich uvolní a mají větší rychlost</a:t>
            </a:r>
          </a:p>
          <a:p>
            <a:pPr algn="just"/>
            <a:r>
              <a:rPr lang="cs-CZ" sz="2800" dirty="0" smtClean="0">
                <a:sym typeface="Symbol"/>
              </a:rPr>
              <a:t> vedení elektrického proudu</a:t>
            </a:r>
          </a:p>
        </p:txBody>
      </p:sp>
      <p:pic>
        <p:nvPicPr>
          <p:cNvPr id="40962" name="Picture 2" descr="http://images-of-elements.com/german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528392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ttp://images-of-elements.com/silico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73016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NEVlastní</a:t>
            </a:r>
            <a:r>
              <a:rPr lang="cs-CZ" dirty="0" smtClean="0"/>
              <a:t> (Příměsové) polovodiče</a:t>
            </a:r>
            <a:endParaRPr lang="cs-CZ" noProof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3407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1268760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cs-CZ" sz="2800" dirty="0" smtClean="0"/>
              <a:t> mají vlastní vodivost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 příměs zesiluje vodivost</a:t>
            </a:r>
          </a:p>
          <a:p>
            <a:pPr algn="just">
              <a:buFontTx/>
              <a:buChar char="-"/>
            </a:pPr>
            <a:r>
              <a:rPr lang="cs-CZ" sz="2800" dirty="0" smtClean="0">
                <a:sym typeface="Symbol"/>
              </a:rPr>
              <a:t> příměsové prvky obsahují jiný počet valenčních elektronů než vlastní polovodiče</a:t>
            </a:r>
          </a:p>
          <a:p>
            <a:pPr algn="just">
              <a:buFontTx/>
              <a:buChar char="-"/>
            </a:pPr>
            <a:endParaRPr lang="cs-CZ" sz="2800" dirty="0" smtClean="0">
              <a:sym typeface="Symbol"/>
            </a:endParaRPr>
          </a:p>
          <a:p>
            <a:pPr marL="514350" indent="-514350" algn="just"/>
            <a:r>
              <a:rPr lang="cs-CZ" sz="2800" b="1" dirty="0" smtClean="0">
                <a:sym typeface="Symbol"/>
              </a:rPr>
              <a:t>1) Polovodiče typu N</a:t>
            </a:r>
          </a:p>
          <a:p>
            <a:pPr marL="514350" indent="-514350" algn="just"/>
            <a:r>
              <a:rPr lang="cs-CZ" sz="2800" dirty="0" smtClean="0">
                <a:sym typeface="Symbol"/>
              </a:rPr>
              <a:t>	- příměs: prvky obsahující 5 valenčních elektronů</a:t>
            </a:r>
          </a:p>
          <a:p>
            <a:pPr marL="514350" indent="-514350" algn="just"/>
            <a:r>
              <a:rPr lang="cs-CZ" sz="2800" dirty="0" smtClean="0">
                <a:sym typeface="Symbol"/>
              </a:rPr>
              <a:t>	- př. fosfor (P), arsen (As), Antimon (</a:t>
            </a:r>
            <a:r>
              <a:rPr lang="cs-CZ" sz="2800" dirty="0" err="1" smtClean="0">
                <a:sym typeface="Symbol"/>
              </a:rPr>
              <a:t>Sb</a:t>
            </a:r>
            <a:r>
              <a:rPr lang="cs-CZ" sz="2800" dirty="0" smtClean="0">
                <a:sym typeface="Symbol"/>
              </a:rPr>
              <a:t>)</a:t>
            </a:r>
          </a:p>
          <a:p>
            <a:pPr marL="514350" indent="-514350" algn="just"/>
            <a:r>
              <a:rPr lang="cs-CZ" sz="2800" b="1" dirty="0" smtClean="0">
                <a:sym typeface="Symbol"/>
              </a:rPr>
              <a:t>2) Polovodiče typu P</a:t>
            </a:r>
          </a:p>
          <a:p>
            <a:pPr marL="514350" indent="-514350" algn="just"/>
            <a:r>
              <a:rPr lang="cs-CZ" sz="2800" dirty="0" smtClean="0">
                <a:sym typeface="Symbol"/>
              </a:rPr>
              <a:t>	- příměs: prvky obsahující 3 valenční elektrony</a:t>
            </a:r>
          </a:p>
          <a:p>
            <a:pPr marL="514350" indent="-514350" algn="just"/>
            <a:r>
              <a:rPr lang="cs-CZ" sz="2800" dirty="0" smtClean="0">
                <a:sym typeface="Symbol"/>
              </a:rPr>
              <a:t>	- př. bór (B), hliník (</a:t>
            </a:r>
            <a:r>
              <a:rPr lang="cs-CZ" sz="2800" dirty="0" err="1" smtClean="0">
                <a:sym typeface="Symbol"/>
              </a:rPr>
              <a:t>Al</a:t>
            </a:r>
            <a:r>
              <a:rPr lang="cs-CZ" sz="2800" dirty="0" smtClean="0">
                <a:sym typeface="Symbol"/>
              </a:rPr>
              <a:t>), galium (</a:t>
            </a:r>
            <a:r>
              <a:rPr lang="cs-CZ" sz="2800" dirty="0" err="1" smtClean="0">
                <a:sym typeface="Symbol"/>
              </a:rPr>
              <a:t>Ga</a:t>
            </a:r>
            <a:r>
              <a:rPr lang="cs-CZ" sz="2800" dirty="0" smtClean="0">
                <a:sym typeface="Symbol"/>
              </a:rPr>
              <a:t>), indium (In)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Polovodiče typu n</a:t>
            </a:r>
            <a:endParaRPr lang="cs-CZ" noProof="0" dirty="0"/>
          </a:p>
        </p:txBody>
      </p:sp>
      <p:grpSp>
        <p:nvGrpSpPr>
          <p:cNvPr id="82" name="Skupina 81"/>
          <p:cNvGrpSpPr/>
          <p:nvPr/>
        </p:nvGrpSpPr>
        <p:grpSpPr>
          <a:xfrm>
            <a:off x="1547664" y="1556792"/>
            <a:ext cx="5904656" cy="4392488"/>
            <a:chOff x="1547664" y="1556792"/>
            <a:chExt cx="5904656" cy="4392488"/>
          </a:xfrm>
        </p:grpSpPr>
        <p:grpSp>
          <p:nvGrpSpPr>
            <p:cNvPr id="8" name="Skupina 89"/>
            <p:cNvGrpSpPr/>
            <p:nvPr/>
          </p:nvGrpSpPr>
          <p:grpSpPr>
            <a:xfrm>
              <a:off x="1547664" y="1556792"/>
              <a:ext cx="1368152" cy="1368152"/>
              <a:chOff x="755576" y="1628800"/>
              <a:chExt cx="1368152" cy="1368152"/>
            </a:xfrm>
          </p:grpSpPr>
          <p:sp>
            <p:nvSpPr>
              <p:cNvPr id="75" name="Elipsa 6"/>
              <p:cNvSpPr/>
              <p:nvPr/>
            </p:nvSpPr>
            <p:spPr>
              <a:xfrm>
                <a:off x="1115616" y="1988840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Elipsa 75"/>
              <p:cNvSpPr/>
              <p:nvPr/>
            </p:nvSpPr>
            <p:spPr>
              <a:xfrm>
                <a:off x="755576" y="220486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" name="Elipsa 76"/>
              <p:cNvSpPr/>
              <p:nvPr/>
            </p:nvSpPr>
            <p:spPr>
              <a:xfrm>
                <a:off x="1907704" y="220486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Elipsa 77"/>
              <p:cNvSpPr/>
              <p:nvPr/>
            </p:nvSpPr>
            <p:spPr>
              <a:xfrm>
                <a:off x="1331640" y="162880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Elipsa 78"/>
              <p:cNvSpPr/>
              <p:nvPr/>
            </p:nvSpPr>
            <p:spPr>
              <a:xfrm>
                <a:off x="1331640" y="2780928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21"/>
            <p:cNvGrpSpPr/>
            <p:nvPr/>
          </p:nvGrpSpPr>
          <p:grpSpPr>
            <a:xfrm>
              <a:off x="3059832" y="1556792"/>
              <a:ext cx="1368152" cy="1368152"/>
              <a:chOff x="1547664" y="1772816"/>
              <a:chExt cx="1368152" cy="1368152"/>
            </a:xfrm>
          </p:grpSpPr>
          <p:sp>
            <p:nvSpPr>
              <p:cNvPr id="70" name="Elipsa 69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Elipsa 70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Elipsa 71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Elipsa 72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27"/>
            <p:cNvGrpSpPr/>
            <p:nvPr/>
          </p:nvGrpSpPr>
          <p:grpSpPr>
            <a:xfrm>
              <a:off x="4572000" y="1556792"/>
              <a:ext cx="1368152" cy="1368152"/>
              <a:chOff x="1547664" y="1772816"/>
              <a:chExt cx="1368152" cy="1368152"/>
            </a:xfrm>
          </p:grpSpPr>
          <p:sp>
            <p:nvSpPr>
              <p:cNvPr id="65" name="Elipsa 64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Elipsa 65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Elipsa 66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Elipsa 67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Elipsa 68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6084168" y="1556792"/>
              <a:ext cx="1368152" cy="1368152"/>
              <a:chOff x="6084168" y="1556792"/>
              <a:chExt cx="1368152" cy="1368152"/>
            </a:xfrm>
          </p:grpSpPr>
          <p:sp>
            <p:nvSpPr>
              <p:cNvPr id="60" name="Elipsa 59"/>
              <p:cNvSpPr/>
              <p:nvPr/>
            </p:nvSpPr>
            <p:spPr>
              <a:xfrm>
                <a:off x="6444208" y="1916832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P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Elipsa 60"/>
              <p:cNvSpPr/>
              <p:nvPr/>
            </p:nvSpPr>
            <p:spPr>
              <a:xfrm>
                <a:off x="6084168" y="213285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Elipsa 61"/>
              <p:cNvSpPr/>
              <p:nvPr/>
            </p:nvSpPr>
            <p:spPr>
              <a:xfrm>
                <a:off x="7236296" y="213285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Elipsa 62"/>
              <p:cNvSpPr/>
              <p:nvPr/>
            </p:nvSpPr>
            <p:spPr>
              <a:xfrm>
                <a:off x="6660232" y="1556792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Elipsa 63"/>
              <p:cNvSpPr/>
              <p:nvPr/>
            </p:nvSpPr>
            <p:spPr>
              <a:xfrm>
                <a:off x="6660232" y="270892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" name="Skupina 39"/>
            <p:cNvGrpSpPr/>
            <p:nvPr/>
          </p:nvGrpSpPr>
          <p:grpSpPr>
            <a:xfrm>
              <a:off x="1547664" y="3068960"/>
              <a:ext cx="1368152" cy="1368152"/>
              <a:chOff x="1547664" y="1772816"/>
              <a:chExt cx="1368152" cy="1368152"/>
            </a:xfrm>
          </p:grpSpPr>
          <p:sp>
            <p:nvSpPr>
              <p:cNvPr id="55" name="Elipsa 54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Elipsa 55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Elipsa 56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Elipsa 57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Elipsa 58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45"/>
            <p:cNvGrpSpPr/>
            <p:nvPr/>
          </p:nvGrpSpPr>
          <p:grpSpPr>
            <a:xfrm>
              <a:off x="1547664" y="4581128"/>
              <a:ext cx="1368152" cy="1368152"/>
              <a:chOff x="1547664" y="1772816"/>
              <a:chExt cx="1368152" cy="1368152"/>
            </a:xfrm>
          </p:grpSpPr>
          <p:sp>
            <p:nvSpPr>
              <p:cNvPr id="50" name="Elipsa 49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Elipsa 50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Elipsa 51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Elipsa 52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Elipsa 53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0" name="Skupina 79"/>
            <p:cNvGrpSpPr/>
            <p:nvPr/>
          </p:nvGrpSpPr>
          <p:grpSpPr>
            <a:xfrm>
              <a:off x="3059832" y="3068960"/>
              <a:ext cx="1368152" cy="1368152"/>
              <a:chOff x="3059832" y="3068960"/>
              <a:chExt cx="1368152" cy="1368152"/>
            </a:xfrm>
          </p:grpSpPr>
          <p:sp>
            <p:nvSpPr>
              <p:cNvPr id="45" name="Elipsa 44"/>
              <p:cNvSpPr/>
              <p:nvPr/>
            </p:nvSpPr>
            <p:spPr>
              <a:xfrm>
                <a:off x="3419872" y="3429000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P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Elipsa 45"/>
              <p:cNvSpPr/>
              <p:nvPr/>
            </p:nvSpPr>
            <p:spPr>
              <a:xfrm>
                <a:off x="3059832" y="364502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Elipsa 46"/>
              <p:cNvSpPr/>
              <p:nvPr/>
            </p:nvSpPr>
            <p:spPr>
              <a:xfrm>
                <a:off x="4211960" y="364502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Elipsa 47"/>
              <p:cNvSpPr/>
              <p:nvPr/>
            </p:nvSpPr>
            <p:spPr>
              <a:xfrm>
                <a:off x="3635896" y="306896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Elipsa 48"/>
              <p:cNvSpPr/>
              <p:nvPr/>
            </p:nvSpPr>
            <p:spPr>
              <a:xfrm>
                <a:off x="3635896" y="4221088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5" name="Skupina 57"/>
            <p:cNvGrpSpPr/>
            <p:nvPr/>
          </p:nvGrpSpPr>
          <p:grpSpPr>
            <a:xfrm>
              <a:off x="3059832" y="4581128"/>
              <a:ext cx="1368152" cy="1368152"/>
              <a:chOff x="1547664" y="1772816"/>
              <a:chExt cx="1368152" cy="1368152"/>
            </a:xfrm>
          </p:grpSpPr>
          <p:sp>
            <p:nvSpPr>
              <p:cNvPr id="40" name="Elipsa 39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Elipsa 40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Elipsa 41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Elipsa 43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6" name="Skupina 63"/>
            <p:cNvGrpSpPr/>
            <p:nvPr/>
          </p:nvGrpSpPr>
          <p:grpSpPr>
            <a:xfrm>
              <a:off x="4572000" y="3068960"/>
              <a:ext cx="1368152" cy="1368152"/>
              <a:chOff x="1547664" y="1772816"/>
              <a:chExt cx="1368152" cy="1368152"/>
            </a:xfrm>
          </p:grpSpPr>
          <p:sp>
            <p:nvSpPr>
              <p:cNvPr id="35" name="Elipsa 34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Elipsa 35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Elipsa 36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7" name="Skupina 69"/>
            <p:cNvGrpSpPr/>
            <p:nvPr/>
          </p:nvGrpSpPr>
          <p:grpSpPr>
            <a:xfrm>
              <a:off x="4572000" y="4581128"/>
              <a:ext cx="1368152" cy="1368152"/>
              <a:chOff x="1547664" y="1772816"/>
              <a:chExt cx="1368152" cy="1368152"/>
            </a:xfrm>
          </p:grpSpPr>
          <p:sp>
            <p:nvSpPr>
              <p:cNvPr id="30" name="Elipsa 29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Elipsa 30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Elipsa 32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Elipsa 33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8" name="Skupina 75"/>
            <p:cNvGrpSpPr/>
            <p:nvPr/>
          </p:nvGrpSpPr>
          <p:grpSpPr>
            <a:xfrm>
              <a:off x="6084168" y="3068960"/>
              <a:ext cx="1368152" cy="1368152"/>
              <a:chOff x="1547664" y="1772816"/>
              <a:chExt cx="1368152" cy="136815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Elipsa 25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Elipsa 26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Elipsa 27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Elipsa 28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9" name="Skupina 81"/>
            <p:cNvGrpSpPr/>
            <p:nvPr/>
          </p:nvGrpSpPr>
          <p:grpSpPr>
            <a:xfrm>
              <a:off x="6084168" y="4581128"/>
              <a:ext cx="1368152" cy="1368152"/>
              <a:chOff x="1547664" y="1772816"/>
              <a:chExt cx="1368152" cy="1368152"/>
            </a:xfrm>
          </p:grpSpPr>
          <p:sp>
            <p:nvSpPr>
              <p:cNvPr id="20" name="Elipsa 19"/>
              <p:cNvSpPr/>
              <p:nvPr/>
            </p:nvSpPr>
            <p:spPr>
              <a:xfrm>
                <a:off x="1907704" y="2132856"/>
                <a:ext cx="648072" cy="648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b="1" dirty="0" smtClean="0">
                    <a:solidFill>
                      <a:schemeClr val="tx1"/>
                    </a:solidFill>
                  </a:rPr>
                  <a:t>Si</a:t>
                </a:r>
                <a:endParaRPr lang="cs-CZ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ipsa 20"/>
              <p:cNvSpPr/>
              <p:nvPr/>
            </p:nvSpPr>
            <p:spPr>
              <a:xfrm>
                <a:off x="1547664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Elipsa 21"/>
              <p:cNvSpPr/>
              <p:nvPr/>
            </p:nvSpPr>
            <p:spPr>
              <a:xfrm>
                <a:off x="2699792" y="234888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Elipsa 22"/>
              <p:cNvSpPr/>
              <p:nvPr/>
            </p:nvSpPr>
            <p:spPr>
              <a:xfrm>
                <a:off x="2123728" y="1772816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Elipsa 23"/>
              <p:cNvSpPr/>
              <p:nvPr/>
            </p:nvSpPr>
            <p:spPr>
              <a:xfrm>
                <a:off x="2123728" y="292494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83" name="Elipsa 82"/>
          <p:cNvSpPr/>
          <p:nvPr/>
        </p:nvSpPr>
        <p:spPr>
          <a:xfrm>
            <a:off x="1547664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Elipsa 83"/>
          <p:cNvSpPr/>
          <p:nvPr/>
        </p:nvSpPr>
        <p:spPr>
          <a:xfrm>
            <a:off x="2123728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2699792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>
            <a:off x="2123728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3059832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Elipsa 87"/>
          <p:cNvSpPr/>
          <p:nvPr/>
        </p:nvSpPr>
        <p:spPr>
          <a:xfrm>
            <a:off x="3635896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Elipsa 88"/>
          <p:cNvSpPr/>
          <p:nvPr/>
        </p:nvSpPr>
        <p:spPr>
          <a:xfrm>
            <a:off x="4211960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3635896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4572000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5148064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Elipsa 92"/>
          <p:cNvSpPr/>
          <p:nvPr/>
        </p:nvSpPr>
        <p:spPr>
          <a:xfrm>
            <a:off x="5724128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Elipsa 93"/>
          <p:cNvSpPr/>
          <p:nvPr/>
        </p:nvSpPr>
        <p:spPr>
          <a:xfrm>
            <a:off x="5148064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Elipsa 94"/>
          <p:cNvSpPr/>
          <p:nvPr/>
        </p:nvSpPr>
        <p:spPr>
          <a:xfrm>
            <a:off x="6084168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Elipsa 95"/>
          <p:cNvSpPr/>
          <p:nvPr/>
        </p:nvSpPr>
        <p:spPr>
          <a:xfrm>
            <a:off x="6660232" y="15567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Elipsa 96"/>
          <p:cNvSpPr/>
          <p:nvPr/>
        </p:nvSpPr>
        <p:spPr>
          <a:xfrm>
            <a:off x="7236296" y="21328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Elipsa 97"/>
          <p:cNvSpPr/>
          <p:nvPr/>
        </p:nvSpPr>
        <p:spPr>
          <a:xfrm>
            <a:off x="6660232" y="270892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Elipsa 98"/>
          <p:cNvSpPr/>
          <p:nvPr/>
        </p:nvSpPr>
        <p:spPr>
          <a:xfrm>
            <a:off x="1547664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Elipsa 99"/>
          <p:cNvSpPr/>
          <p:nvPr/>
        </p:nvSpPr>
        <p:spPr>
          <a:xfrm>
            <a:off x="2123728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Elipsa 100"/>
          <p:cNvSpPr/>
          <p:nvPr/>
        </p:nvSpPr>
        <p:spPr>
          <a:xfrm>
            <a:off x="2699792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Elipsa 101"/>
          <p:cNvSpPr/>
          <p:nvPr/>
        </p:nvSpPr>
        <p:spPr>
          <a:xfrm>
            <a:off x="2123728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Elipsa 102"/>
          <p:cNvSpPr/>
          <p:nvPr/>
        </p:nvSpPr>
        <p:spPr>
          <a:xfrm>
            <a:off x="3059832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Elipsa 103"/>
          <p:cNvSpPr/>
          <p:nvPr/>
        </p:nvSpPr>
        <p:spPr>
          <a:xfrm>
            <a:off x="3635896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Elipsa 104"/>
          <p:cNvSpPr/>
          <p:nvPr/>
        </p:nvSpPr>
        <p:spPr>
          <a:xfrm>
            <a:off x="4211960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Elipsa 105"/>
          <p:cNvSpPr/>
          <p:nvPr/>
        </p:nvSpPr>
        <p:spPr>
          <a:xfrm>
            <a:off x="3635896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Elipsa 106"/>
          <p:cNvSpPr/>
          <p:nvPr/>
        </p:nvSpPr>
        <p:spPr>
          <a:xfrm>
            <a:off x="4572000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Elipsa 107"/>
          <p:cNvSpPr/>
          <p:nvPr/>
        </p:nvSpPr>
        <p:spPr>
          <a:xfrm>
            <a:off x="5148064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Elipsa 108"/>
          <p:cNvSpPr/>
          <p:nvPr/>
        </p:nvSpPr>
        <p:spPr>
          <a:xfrm>
            <a:off x="5724128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Elipsa 109"/>
          <p:cNvSpPr/>
          <p:nvPr/>
        </p:nvSpPr>
        <p:spPr>
          <a:xfrm>
            <a:off x="5148064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Elipsa 110"/>
          <p:cNvSpPr/>
          <p:nvPr/>
        </p:nvSpPr>
        <p:spPr>
          <a:xfrm>
            <a:off x="6084168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Elipsa 111"/>
          <p:cNvSpPr/>
          <p:nvPr/>
        </p:nvSpPr>
        <p:spPr>
          <a:xfrm>
            <a:off x="6660232" y="3068960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Elipsa 112"/>
          <p:cNvSpPr/>
          <p:nvPr/>
        </p:nvSpPr>
        <p:spPr>
          <a:xfrm>
            <a:off x="7236296" y="364502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Elipsa 113"/>
          <p:cNvSpPr/>
          <p:nvPr/>
        </p:nvSpPr>
        <p:spPr>
          <a:xfrm>
            <a:off x="6660232" y="422108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Elipsa 114"/>
          <p:cNvSpPr/>
          <p:nvPr/>
        </p:nvSpPr>
        <p:spPr>
          <a:xfrm>
            <a:off x="1547664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Elipsa 115"/>
          <p:cNvSpPr/>
          <p:nvPr/>
        </p:nvSpPr>
        <p:spPr>
          <a:xfrm>
            <a:off x="2123728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Elipsa 116"/>
          <p:cNvSpPr/>
          <p:nvPr/>
        </p:nvSpPr>
        <p:spPr>
          <a:xfrm>
            <a:off x="2699792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Elipsa 117"/>
          <p:cNvSpPr/>
          <p:nvPr/>
        </p:nvSpPr>
        <p:spPr>
          <a:xfrm>
            <a:off x="2123728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Elipsa 118"/>
          <p:cNvSpPr/>
          <p:nvPr/>
        </p:nvSpPr>
        <p:spPr>
          <a:xfrm>
            <a:off x="3059832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Elipsa 119"/>
          <p:cNvSpPr/>
          <p:nvPr/>
        </p:nvSpPr>
        <p:spPr>
          <a:xfrm>
            <a:off x="3635896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Elipsa 120"/>
          <p:cNvSpPr/>
          <p:nvPr/>
        </p:nvSpPr>
        <p:spPr>
          <a:xfrm>
            <a:off x="4211960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Elipsa 121"/>
          <p:cNvSpPr/>
          <p:nvPr/>
        </p:nvSpPr>
        <p:spPr>
          <a:xfrm>
            <a:off x="3635896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Elipsa 122"/>
          <p:cNvSpPr/>
          <p:nvPr/>
        </p:nvSpPr>
        <p:spPr>
          <a:xfrm>
            <a:off x="4572000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Elipsa 123"/>
          <p:cNvSpPr/>
          <p:nvPr/>
        </p:nvSpPr>
        <p:spPr>
          <a:xfrm>
            <a:off x="5148064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Elipsa 124"/>
          <p:cNvSpPr/>
          <p:nvPr/>
        </p:nvSpPr>
        <p:spPr>
          <a:xfrm>
            <a:off x="5724128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Elipsa 125"/>
          <p:cNvSpPr/>
          <p:nvPr/>
        </p:nvSpPr>
        <p:spPr>
          <a:xfrm>
            <a:off x="5148064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Elipsa 126"/>
          <p:cNvSpPr/>
          <p:nvPr/>
        </p:nvSpPr>
        <p:spPr>
          <a:xfrm>
            <a:off x="6084168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Elipsa 127"/>
          <p:cNvSpPr/>
          <p:nvPr/>
        </p:nvSpPr>
        <p:spPr>
          <a:xfrm>
            <a:off x="6660232" y="458112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Elipsa 128"/>
          <p:cNvSpPr/>
          <p:nvPr/>
        </p:nvSpPr>
        <p:spPr>
          <a:xfrm>
            <a:off x="7236296" y="5157192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Elipsa 129"/>
          <p:cNvSpPr/>
          <p:nvPr/>
        </p:nvSpPr>
        <p:spPr>
          <a:xfrm>
            <a:off x="6660232" y="5733256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Elipsa 130"/>
          <p:cNvSpPr/>
          <p:nvPr/>
        </p:nvSpPr>
        <p:spPr>
          <a:xfrm>
            <a:off x="4139952" y="3140968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Elipsa 131"/>
          <p:cNvSpPr/>
          <p:nvPr/>
        </p:nvSpPr>
        <p:spPr>
          <a:xfrm>
            <a:off x="6228184" y="2564904"/>
            <a:ext cx="252000" cy="25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8 -0.43912 C -0.16893 -0.43403 -0.17553 -0.42685 -0.17882 -0.42083 C -0.18091 -0.4169 -0.18369 -0.41343 -0.1849 -0.4088 C -0.18542 -0.40671 -0.18559 -0.40463 -0.18646 -0.40278 C -0.18716 -0.40116 -0.18855 -0.4 -0.18941 -0.39861 C -0.19063 -0.39676 -0.19167 -0.39468 -0.19254 -0.39259 C -0.19636 -0.38287 -0.19879 -0.37268 -0.20157 -0.36227 C -0.20087 -0.35278 -0.20226 -0.34213 -0.19862 -0.33403 C -0.19497 -0.32593 -0.18855 -0.31829 -0.18334 -0.31181 C -0.18178 -0.30509 -0.17882 -0.30231 -0.17744 -0.2956 C -0.17448 -0.28125 -0.17344 -0.26736 -0.1698 -0.25324 C -0.16928 -0.24792 -0.16928 -0.24236 -0.16823 -0.23704 C -0.16702 -0.23079 -0.16025 -0.22755 -0.16667 -0.22292 " pathEditMode="relative" ptsTypes="ffffffffffffA">
                                      <p:cBhvr>
                                        <p:cTn id="15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1 -0.14375 C 0.41077 -0.12153 0.44549 -0.12847 0.46389 -0.12755 C 0.46893 -0.12523 0.47396 -0.12384 0.479 -0.12153 C 0.48282 -0.11644 0.48612 -0.11574 0.49115 -0.11343 C 0.49532 -0.10741 0.49896 -0.10093 0.5033 -0.09514 C 0.50348 -0.09398 0.50573 -0.08403 0.50625 -0.0831 C 0.51007 -0.07477 0.50938 -0.08357 0.50938 -0.075 " pathEditMode="relative" ptsTypes="ffffffA">
                                      <p:cBhvr>
                                        <p:cTn id="16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1 0.00347 0.004 0.00601 0.00764 0.0081 C 0.01059 0.00995 0.01667 0.01226 0.01667 0.01226 C 0.0191 0.0118 0.02934 0.01111 0.03334 0.0081 C 0.03907 0.0037 0.03993 0.00231 0.04705 0 C 0.05261 -0.00487 0.05591 -0.01112 0.06216 -0.01412 C 0.06702 -0.02385 0.07066 -0.02338 0.07726 -0.03218 C 0.07952 -0.03519 0.08073 -0.03959 0.08334 -0.04237 C 0.08837 -0.04792 0.11111 -0.05301 0.11823 -0.0544 C 0.13386 -0.05371 0.14948 -0.05371 0.16511 -0.05255 C 0.17309 -0.05186 0.18594 -0.04005 0.19393 -0.03635 C 0.2007 -0.02732 0.2066 -0.02408 0.21511 -0.02014 C 0.22049 -0.0132 0.21684 -0.0169 0.22726 -0.01204 C 0.23542 -0.00834 0.25313 -0.00996 0.25313 -0.00996 " pathEditMode="relative" ptsTypes="fffffffffffffA">
                                      <p:cBhvr>
                                        <p:cTn id="16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C 0.00244 -0.00069 0.01268 -0.00162 0.01667 -0.00556 C 0.02709 -0.0162 0.01164 -0.00579 0.02431 -0.01319 C 0.02483 -0.01574 0.025 -0.01875 0.02587 -0.02083 C 0.02796 -0.02546 0.03334 -0.0338 0.03334 -0.03356 C 0.04011 -0.06667 0.02796 -0.09306 0.01511 -0.11389 C 0.0125 -0.11782 0.00851 -0.11968 0.00608 -0.12407 C 0.00174 -0.13194 -0.00468 -0.13866 -0.01059 -0.14213 C -0.02621 -0.1706 -0.05607 -0.15162 -0.07881 -0.15255 C -0.08246 -0.15903 -0.08576 -0.15995 -0.09079 -0.16296 C -0.10156 -0.18009 -0.1118 -0.18542 -0.12569 -0.19143 C -0.13229 -0.19884 -0.13819 -0.20764 -0.14392 -0.21713 C -0.14965 -0.25463 -0.14548 -0.29468 -0.14548 -0.33333 " pathEditMode="relative" rAng="0" ptsTypes="ffffffffffffA">
                                      <p:cBhvr>
                                        <p:cTn id="16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07 0.00347 -0.02031 0.00671 -0.03038 0.01018 C -0.03559 0.01481 -0.04115 0.02153 -0.04705 0.0243 C -0.06007 0.02245 -0.06511 0.01991 -0.07743 0.02222 C -0.08142 0.02592 -0.08663 0.02986 -0.09097 0.03241 C -0.09774 0.03611 -0.10452 0.03704 -0.11077 0.04236 C -0.11997 0.04166 -0.12986 0.04398 -0.13802 0.03842 C -0.13924 0.0375 -0.13976 0.03541 -0.14097 0.03426 C -0.14288 0.03264 -0.14497 0.03171 -0.14705 0.03032 C -0.15191 0.02384 -0.16615 0.01111 -0.17274 0.0081 C -0.17726 0.00625 -0.18195 0.00602 -0.18646 0.00416 C -0.20504 0.00555 -0.21997 0.00555 -0.23802 0.00208 C -0.24462 -0.00093 -0.24965 -0.00509 -0.25608 -0.0081 C -0.26476 -0.01898 -0.28177 -0.02176 -0.29254 -0.02616 C -0.29809 -0.03403 -0.30677 -0.03704 -0.31372 -0.04236 C -0.31684 -0.04468 -0.31927 -0.04884 -0.32274 -0.05046 C -0.3309 -0.05417 -0.34132 -0.06065 -0.35 -0.06065 " pathEditMode="relative" ptsTypes="ffffffffffffffffA">
                                      <p:cBhvr>
                                        <p:cTn id="16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78 0.02361 -0.00781 0.0456 -0.02118 0.0625 C -0.0217 0.06458 -0.02187 0.06666 -0.02274 0.06852 C -0.02344 0.07014 -0.025 0.07106 -0.02569 0.07268 C -0.03264 0.0912 -0.02517 0.0794 -0.03177 0.08889 C -0.03472 0.10046 -0.03125 0.08958 -0.03785 0.10092 C -0.0401 0.10463 -0.04392 0.11296 -0.04392 0.11296 C -0.04566 0.12222 -0.04896 0.13125 -0.05295 0.13935 C -0.05382 0.14491 -0.05608 0.15 -0.05608 0.15555 C -0.05608 0.18055 -0.05243 0.1993 -0.04687 0.22222 C -0.04531 0.2287 -0.04479 0.23333 -0.0408 0.23819 C -0.03715 0.2544 -0.04219 0.23588 -0.03628 0.24838 C -0.03316 0.25486 -0.03403 0.26134 -0.03021 0.26852 C -0.02656 0.29004 -0.0316 0.26481 -0.02569 0.28264 C -0.0217 0.29444 -0.0184 0.30671 -0.0151 0.31898 C -0.01458 0.3243 -0.01354 0.33518 -0.01354 0.33518 " pathEditMode="relative" ptsTypes="fffffffffffffffA">
                                      <p:cBhvr>
                                        <p:cTn id="16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4 0.01065 -0.00729 0.04283 0.00157 0.05463 " pathEditMode="relative" ptsTypes="fA">
                                      <p:cBhvr>
                                        <p:cTn id="17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6" grpId="1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3" grpId="1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29" grpId="1" animBg="1"/>
      <p:bldP spid="130" grpId="0" animBg="1"/>
      <p:bldP spid="131" grpId="0" animBg="1"/>
      <p:bldP spid="132" grpId="0" animBg="1"/>
      <p:bldP spid="1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Polovodiče typu n</a:t>
            </a:r>
            <a:endParaRPr lang="cs-CZ" noProof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34076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340768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cs-CZ" sz="2800" dirty="0" smtClean="0"/>
              <a:t> převládají volné elektrony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 čím více příměsi, tím je i více volných elektronů</a:t>
            </a:r>
          </a:p>
          <a:p>
            <a:pPr algn="just">
              <a:buFontTx/>
              <a:buChar char="-"/>
            </a:pPr>
            <a:r>
              <a:rPr lang="cs-CZ" sz="2800" dirty="0" smtClean="0">
                <a:sym typeface="Symbol"/>
              </a:rPr>
              <a:t> více elektronů než kladných děr  více záporných (negativních) částic</a:t>
            </a:r>
          </a:p>
          <a:p>
            <a:pPr algn="just"/>
            <a:r>
              <a:rPr lang="cs-CZ" sz="2800" dirty="0" smtClean="0">
                <a:sym typeface="Symbol"/>
              </a:rPr>
              <a:t> elektronová vodivost </a:t>
            </a:r>
          </a:p>
        </p:txBody>
      </p:sp>
      <p:grpSp>
        <p:nvGrpSpPr>
          <p:cNvPr id="130" name="Skupina 129"/>
          <p:cNvGrpSpPr/>
          <p:nvPr/>
        </p:nvGrpSpPr>
        <p:grpSpPr>
          <a:xfrm>
            <a:off x="2357768" y="3140968"/>
            <a:ext cx="4428464" cy="3276336"/>
            <a:chOff x="1547664" y="1556792"/>
            <a:chExt cx="5940632" cy="4428464"/>
          </a:xfrm>
        </p:grpSpPr>
        <p:grpSp>
          <p:nvGrpSpPr>
            <p:cNvPr id="7" name="Skupina 6"/>
            <p:cNvGrpSpPr/>
            <p:nvPr/>
          </p:nvGrpSpPr>
          <p:grpSpPr>
            <a:xfrm>
              <a:off x="1547664" y="1556792"/>
              <a:ext cx="5904656" cy="4392488"/>
              <a:chOff x="1547664" y="1556792"/>
              <a:chExt cx="5904656" cy="4392488"/>
            </a:xfrm>
          </p:grpSpPr>
          <p:grpSp>
            <p:nvGrpSpPr>
              <p:cNvPr id="8" name="Skupina 89"/>
              <p:cNvGrpSpPr/>
              <p:nvPr/>
            </p:nvGrpSpPr>
            <p:grpSpPr>
              <a:xfrm>
                <a:off x="1547664" y="1556792"/>
                <a:ext cx="1368152" cy="1368152"/>
                <a:chOff x="755576" y="1628800"/>
                <a:chExt cx="1368152" cy="1368152"/>
              </a:xfrm>
            </p:grpSpPr>
            <p:sp>
              <p:nvSpPr>
                <p:cNvPr id="75" name="Elipsa 6"/>
                <p:cNvSpPr/>
                <p:nvPr/>
              </p:nvSpPr>
              <p:spPr>
                <a:xfrm>
                  <a:off x="1115616" y="1988840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Elipsa 75"/>
                <p:cNvSpPr/>
                <p:nvPr/>
              </p:nvSpPr>
              <p:spPr>
                <a:xfrm>
                  <a:off x="755576" y="220486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7" name="Elipsa 76"/>
                <p:cNvSpPr/>
                <p:nvPr/>
              </p:nvSpPr>
              <p:spPr>
                <a:xfrm>
                  <a:off x="1907704" y="220486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8" name="Elipsa 77"/>
                <p:cNvSpPr/>
                <p:nvPr/>
              </p:nvSpPr>
              <p:spPr>
                <a:xfrm>
                  <a:off x="1331640" y="162880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9" name="Elipsa 78"/>
                <p:cNvSpPr/>
                <p:nvPr/>
              </p:nvSpPr>
              <p:spPr>
                <a:xfrm>
                  <a:off x="1331640" y="2780928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9" name="Skupina 21"/>
              <p:cNvGrpSpPr/>
              <p:nvPr/>
            </p:nvGrpSpPr>
            <p:grpSpPr>
              <a:xfrm>
                <a:off x="3059832" y="1556792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70" name="Elipsa 69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Elipsa 70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" name="Elipsa 71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Elipsa 72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" name="Elipsa 73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0" name="Skupina 27"/>
              <p:cNvGrpSpPr/>
              <p:nvPr/>
            </p:nvGrpSpPr>
            <p:grpSpPr>
              <a:xfrm>
                <a:off x="4572000" y="1556792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65" name="Elipsa 64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Elipsa 65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Elipsa 66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Elipsa 67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9" name="Elipsa 68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" name="Skupina 80"/>
              <p:cNvGrpSpPr/>
              <p:nvPr/>
            </p:nvGrpSpPr>
            <p:grpSpPr>
              <a:xfrm>
                <a:off x="6084168" y="1556792"/>
                <a:ext cx="1368152" cy="1368152"/>
                <a:chOff x="6084168" y="1556792"/>
                <a:chExt cx="1368152" cy="1368152"/>
              </a:xfrm>
            </p:grpSpPr>
            <p:sp>
              <p:nvSpPr>
                <p:cNvPr id="60" name="Elipsa 59"/>
                <p:cNvSpPr/>
                <p:nvPr/>
              </p:nvSpPr>
              <p:spPr>
                <a:xfrm>
                  <a:off x="6444208" y="1916832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P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Elipsa 60"/>
                <p:cNvSpPr/>
                <p:nvPr/>
              </p:nvSpPr>
              <p:spPr>
                <a:xfrm>
                  <a:off x="6084168" y="213285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Elipsa 61"/>
                <p:cNvSpPr/>
                <p:nvPr/>
              </p:nvSpPr>
              <p:spPr>
                <a:xfrm>
                  <a:off x="7236296" y="213285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" name="Elipsa 62"/>
                <p:cNvSpPr/>
                <p:nvPr/>
              </p:nvSpPr>
              <p:spPr>
                <a:xfrm>
                  <a:off x="6660232" y="1556792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Elipsa 63"/>
                <p:cNvSpPr/>
                <p:nvPr/>
              </p:nvSpPr>
              <p:spPr>
                <a:xfrm>
                  <a:off x="6660232" y="270892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" name="Skupina 39"/>
              <p:cNvGrpSpPr/>
              <p:nvPr/>
            </p:nvGrpSpPr>
            <p:grpSpPr>
              <a:xfrm>
                <a:off x="1547664" y="3068960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55" name="Elipsa 54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Elipsa 55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Elipsa 56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Elipsa 57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" name="Elipsa 58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" name="Skupina 45"/>
              <p:cNvGrpSpPr/>
              <p:nvPr/>
            </p:nvGrpSpPr>
            <p:grpSpPr>
              <a:xfrm>
                <a:off x="1547664" y="4581128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50" name="Elipsa 49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Elipsa 50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2" name="Elipsa 51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Elipsa 52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Elipsa 53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79"/>
              <p:cNvGrpSpPr/>
              <p:nvPr/>
            </p:nvGrpSpPr>
            <p:grpSpPr>
              <a:xfrm>
                <a:off x="3059832" y="3068960"/>
                <a:ext cx="1368152" cy="1368152"/>
                <a:chOff x="3059832" y="3068960"/>
                <a:chExt cx="1368152" cy="1368152"/>
              </a:xfrm>
            </p:grpSpPr>
            <p:sp>
              <p:nvSpPr>
                <p:cNvPr id="45" name="Elipsa 44"/>
                <p:cNvSpPr/>
                <p:nvPr/>
              </p:nvSpPr>
              <p:spPr>
                <a:xfrm>
                  <a:off x="3419872" y="3429000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P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Elipsa 45"/>
                <p:cNvSpPr/>
                <p:nvPr/>
              </p:nvSpPr>
              <p:spPr>
                <a:xfrm>
                  <a:off x="3059832" y="364502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7" name="Elipsa 46"/>
                <p:cNvSpPr/>
                <p:nvPr/>
              </p:nvSpPr>
              <p:spPr>
                <a:xfrm>
                  <a:off x="4211960" y="364502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8" name="Elipsa 47"/>
                <p:cNvSpPr/>
                <p:nvPr/>
              </p:nvSpPr>
              <p:spPr>
                <a:xfrm>
                  <a:off x="3635896" y="306896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" name="Elipsa 48"/>
                <p:cNvSpPr/>
                <p:nvPr/>
              </p:nvSpPr>
              <p:spPr>
                <a:xfrm>
                  <a:off x="3635896" y="4221088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5" name="Skupina 57"/>
              <p:cNvGrpSpPr/>
              <p:nvPr/>
            </p:nvGrpSpPr>
            <p:grpSpPr>
              <a:xfrm>
                <a:off x="3059832" y="4581128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40" name="Elipsa 39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Elipsa 40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2" name="Elipsa 41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Elipsa 42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4" name="Elipsa 43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6" name="Skupina 63"/>
              <p:cNvGrpSpPr/>
              <p:nvPr/>
            </p:nvGrpSpPr>
            <p:grpSpPr>
              <a:xfrm>
                <a:off x="4572000" y="3068960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35" name="Elipsa 34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Elipsa 35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Elipsa 36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" name="Elipsa 37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" name="Elipsa 38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7" name="Skupina 69"/>
              <p:cNvGrpSpPr/>
              <p:nvPr/>
            </p:nvGrpSpPr>
            <p:grpSpPr>
              <a:xfrm>
                <a:off x="4572000" y="4581128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30" name="Elipsa 29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Elipsa 30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" name="Elipsa 31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" name="Elipsa 32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Elipsa 33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8" name="Skupina 75"/>
              <p:cNvGrpSpPr/>
              <p:nvPr/>
            </p:nvGrpSpPr>
            <p:grpSpPr>
              <a:xfrm>
                <a:off x="6084168" y="3068960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25" name="Elipsa 24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Elipsa 25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Elipsa 26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Elipsa 27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Elipsa 28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9" name="Skupina 81"/>
              <p:cNvGrpSpPr/>
              <p:nvPr/>
            </p:nvGrpSpPr>
            <p:grpSpPr>
              <a:xfrm>
                <a:off x="6084168" y="4581128"/>
                <a:ext cx="1368152" cy="1368152"/>
                <a:chOff x="1547664" y="1772816"/>
                <a:chExt cx="1368152" cy="1368152"/>
              </a:xfrm>
            </p:grpSpPr>
            <p:sp>
              <p:nvSpPr>
                <p:cNvPr id="20" name="Elipsa 19"/>
                <p:cNvSpPr/>
                <p:nvPr/>
              </p:nvSpPr>
              <p:spPr>
                <a:xfrm>
                  <a:off x="1907704" y="2132856"/>
                  <a:ext cx="648072" cy="648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2000" b="1" dirty="0" smtClean="0">
                      <a:solidFill>
                        <a:schemeClr val="tx1"/>
                      </a:solidFill>
                    </a:rPr>
                    <a:t>Si</a:t>
                  </a:r>
                  <a:endParaRPr lang="cs-CZ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Elipsa 20"/>
                <p:cNvSpPr/>
                <p:nvPr/>
              </p:nvSpPr>
              <p:spPr>
                <a:xfrm>
                  <a:off x="1547664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Elipsa 21"/>
                <p:cNvSpPr/>
                <p:nvPr/>
              </p:nvSpPr>
              <p:spPr>
                <a:xfrm>
                  <a:off x="2699792" y="2348880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" name="Elipsa 22"/>
                <p:cNvSpPr/>
                <p:nvPr/>
              </p:nvSpPr>
              <p:spPr>
                <a:xfrm>
                  <a:off x="2123728" y="1772816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Elipsa 23"/>
                <p:cNvSpPr/>
                <p:nvPr/>
              </p:nvSpPr>
              <p:spPr>
                <a:xfrm>
                  <a:off x="2123728" y="2924944"/>
                  <a:ext cx="216024" cy="216024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80" name="Elipsa 79"/>
            <p:cNvSpPr/>
            <p:nvPr/>
          </p:nvSpPr>
          <p:spPr>
            <a:xfrm>
              <a:off x="1547664" y="21328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Elipsa 80"/>
            <p:cNvSpPr/>
            <p:nvPr/>
          </p:nvSpPr>
          <p:spPr>
            <a:xfrm>
              <a:off x="2123728" y="15567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Elipsa 81"/>
            <p:cNvSpPr/>
            <p:nvPr/>
          </p:nvSpPr>
          <p:spPr>
            <a:xfrm>
              <a:off x="2699792" y="21328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Elipsa 82"/>
            <p:cNvSpPr/>
            <p:nvPr/>
          </p:nvSpPr>
          <p:spPr>
            <a:xfrm>
              <a:off x="2123728" y="2708920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Elipsa 83"/>
            <p:cNvSpPr/>
            <p:nvPr/>
          </p:nvSpPr>
          <p:spPr>
            <a:xfrm>
              <a:off x="3059832" y="21328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Elipsa 84"/>
            <p:cNvSpPr/>
            <p:nvPr/>
          </p:nvSpPr>
          <p:spPr>
            <a:xfrm>
              <a:off x="3635896" y="15567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Elipsa 85"/>
            <p:cNvSpPr/>
            <p:nvPr/>
          </p:nvSpPr>
          <p:spPr>
            <a:xfrm>
              <a:off x="4211960" y="21328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" name="Elipsa 86"/>
            <p:cNvSpPr/>
            <p:nvPr/>
          </p:nvSpPr>
          <p:spPr>
            <a:xfrm>
              <a:off x="3635896" y="2708920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Elipsa 87"/>
            <p:cNvSpPr/>
            <p:nvPr/>
          </p:nvSpPr>
          <p:spPr>
            <a:xfrm>
              <a:off x="4572000" y="21328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Elipsa 88"/>
            <p:cNvSpPr/>
            <p:nvPr/>
          </p:nvSpPr>
          <p:spPr>
            <a:xfrm>
              <a:off x="5148064" y="15567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Elipsa 89"/>
            <p:cNvSpPr/>
            <p:nvPr/>
          </p:nvSpPr>
          <p:spPr>
            <a:xfrm>
              <a:off x="5724128" y="21328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Elipsa 90"/>
            <p:cNvSpPr/>
            <p:nvPr/>
          </p:nvSpPr>
          <p:spPr>
            <a:xfrm>
              <a:off x="5148064" y="2708920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Elipsa 91"/>
            <p:cNvSpPr/>
            <p:nvPr/>
          </p:nvSpPr>
          <p:spPr>
            <a:xfrm>
              <a:off x="6084168" y="21328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Elipsa 92"/>
            <p:cNvSpPr/>
            <p:nvPr/>
          </p:nvSpPr>
          <p:spPr>
            <a:xfrm>
              <a:off x="6660232" y="15567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Elipsa 93"/>
            <p:cNvSpPr/>
            <p:nvPr/>
          </p:nvSpPr>
          <p:spPr>
            <a:xfrm>
              <a:off x="7236296" y="21328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Elipsa 94"/>
            <p:cNvSpPr/>
            <p:nvPr/>
          </p:nvSpPr>
          <p:spPr>
            <a:xfrm>
              <a:off x="6660232" y="2708920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Elipsa 95"/>
            <p:cNvSpPr/>
            <p:nvPr/>
          </p:nvSpPr>
          <p:spPr>
            <a:xfrm>
              <a:off x="1547664" y="3645024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Elipsa 96"/>
            <p:cNvSpPr/>
            <p:nvPr/>
          </p:nvSpPr>
          <p:spPr>
            <a:xfrm>
              <a:off x="2123728" y="3068960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Elipsa 97"/>
            <p:cNvSpPr/>
            <p:nvPr/>
          </p:nvSpPr>
          <p:spPr>
            <a:xfrm>
              <a:off x="2699792" y="3645024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Elipsa 98"/>
            <p:cNvSpPr/>
            <p:nvPr/>
          </p:nvSpPr>
          <p:spPr>
            <a:xfrm>
              <a:off x="2123728" y="4221088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0" name="Elipsa 99"/>
            <p:cNvSpPr/>
            <p:nvPr/>
          </p:nvSpPr>
          <p:spPr>
            <a:xfrm>
              <a:off x="3059832" y="3645024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Elipsa 100"/>
            <p:cNvSpPr/>
            <p:nvPr/>
          </p:nvSpPr>
          <p:spPr>
            <a:xfrm>
              <a:off x="3635896" y="3068960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Elipsa 101"/>
            <p:cNvSpPr/>
            <p:nvPr/>
          </p:nvSpPr>
          <p:spPr>
            <a:xfrm>
              <a:off x="4211960" y="3645024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3" name="Elipsa 102"/>
            <p:cNvSpPr/>
            <p:nvPr/>
          </p:nvSpPr>
          <p:spPr>
            <a:xfrm>
              <a:off x="3635896" y="4221088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" name="Elipsa 103"/>
            <p:cNvSpPr/>
            <p:nvPr/>
          </p:nvSpPr>
          <p:spPr>
            <a:xfrm>
              <a:off x="4572000" y="3645024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Elipsa 104"/>
            <p:cNvSpPr/>
            <p:nvPr/>
          </p:nvSpPr>
          <p:spPr>
            <a:xfrm>
              <a:off x="5148064" y="3068960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Elipsa 105"/>
            <p:cNvSpPr/>
            <p:nvPr/>
          </p:nvSpPr>
          <p:spPr>
            <a:xfrm>
              <a:off x="5724128" y="3645024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Elipsa 106"/>
            <p:cNvSpPr/>
            <p:nvPr/>
          </p:nvSpPr>
          <p:spPr>
            <a:xfrm>
              <a:off x="5148064" y="4221088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Elipsa 107"/>
            <p:cNvSpPr/>
            <p:nvPr/>
          </p:nvSpPr>
          <p:spPr>
            <a:xfrm>
              <a:off x="6084168" y="3645024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Elipsa 108"/>
            <p:cNvSpPr/>
            <p:nvPr/>
          </p:nvSpPr>
          <p:spPr>
            <a:xfrm>
              <a:off x="6660232" y="3068960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Elipsa 109"/>
            <p:cNvSpPr/>
            <p:nvPr/>
          </p:nvSpPr>
          <p:spPr>
            <a:xfrm>
              <a:off x="7236296" y="3645024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1" name="Elipsa 110"/>
            <p:cNvSpPr/>
            <p:nvPr/>
          </p:nvSpPr>
          <p:spPr>
            <a:xfrm>
              <a:off x="6660232" y="4221088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2" name="Elipsa 111"/>
            <p:cNvSpPr/>
            <p:nvPr/>
          </p:nvSpPr>
          <p:spPr>
            <a:xfrm>
              <a:off x="1547664" y="51571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Elipsa 112"/>
            <p:cNvSpPr/>
            <p:nvPr/>
          </p:nvSpPr>
          <p:spPr>
            <a:xfrm>
              <a:off x="2123728" y="4581128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Elipsa 113"/>
            <p:cNvSpPr/>
            <p:nvPr/>
          </p:nvSpPr>
          <p:spPr>
            <a:xfrm>
              <a:off x="2699792" y="51571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5" name="Elipsa 114"/>
            <p:cNvSpPr/>
            <p:nvPr/>
          </p:nvSpPr>
          <p:spPr>
            <a:xfrm>
              <a:off x="2123728" y="57332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Elipsa 115"/>
            <p:cNvSpPr/>
            <p:nvPr/>
          </p:nvSpPr>
          <p:spPr>
            <a:xfrm>
              <a:off x="3059832" y="51571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Elipsa 116"/>
            <p:cNvSpPr/>
            <p:nvPr/>
          </p:nvSpPr>
          <p:spPr>
            <a:xfrm>
              <a:off x="3635896" y="4581128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Elipsa 117"/>
            <p:cNvSpPr/>
            <p:nvPr/>
          </p:nvSpPr>
          <p:spPr>
            <a:xfrm>
              <a:off x="4211960" y="51571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Elipsa 118"/>
            <p:cNvSpPr/>
            <p:nvPr/>
          </p:nvSpPr>
          <p:spPr>
            <a:xfrm>
              <a:off x="3635896" y="57332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Elipsa 119"/>
            <p:cNvSpPr/>
            <p:nvPr/>
          </p:nvSpPr>
          <p:spPr>
            <a:xfrm>
              <a:off x="4572000" y="51571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Elipsa 120"/>
            <p:cNvSpPr/>
            <p:nvPr/>
          </p:nvSpPr>
          <p:spPr>
            <a:xfrm>
              <a:off x="5148064" y="4581128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Elipsa 121"/>
            <p:cNvSpPr/>
            <p:nvPr/>
          </p:nvSpPr>
          <p:spPr>
            <a:xfrm>
              <a:off x="5724128" y="51571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Elipsa 122"/>
            <p:cNvSpPr/>
            <p:nvPr/>
          </p:nvSpPr>
          <p:spPr>
            <a:xfrm>
              <a:off x="5148064" y="57332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Elipsa 123"/>
            <p:cNvSpPr/>
            <p:nvPr/>
          </p:nvSpPr>
          <p:spPr>
            <a:xfrm>
              <a:off x="6084168" y="51571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Elipsa 124"/>
            <p:cNvSpPr/>
            <p:nvPr/>
          </p:nvSpPr>
          <p:spPr>
            <a:xfrm>
              <a:off x="6660232" y="4581128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Elipsa 125"/>
            <p:cNvSpPr/>
            <p:nvPr/>
          </p:nvSpPr>
          <p:spPr>
            <a:xfrm>
              <a:off x="7236296" y="5157192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Elipsa 126"/>
            <p:cNvSpPr/>
            <p:nvPr/>
          </p:nvSpPr>
          <p:spPr>
            <a:xfrm>
              <a:off x="6660232" y="5733256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Elipsa 127"/>
            <p:cNvSpPr/>
            <p:nvPr/>
          </p:nvSpPr>
          <p:spPr>
            <a:xfrm>
              <a:off x="4139952" y="3140968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Elipsa 128"/>
            <p:cNvSpPr/>
            <p:nvPr/>
          </p:nvSpPr>
          <p:spPr>
            <a:xfrm>
              <a:off x="6228184" y="2564904"/>
              <a:ext cx="252000" cy="25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theme1.xml><?xml version="1.0" encoding="utf-8"?>
<a:theme xmlns:a="http://schemas.openxmlformats.org/drawingml/2006/main" name="TS010165956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575F69-9847-4DBF-A651-A0D01CC72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TS010165956</Template>
  <TotalTime>0</TotalTime>
  <Words>553</Words>
  <Application>Microsoft Office PowerPoint</Application>
  <PresentationFormat>Předvádění na obrazovce (4:3)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Tw Cen MT Condensed</vt:lpstr>
      <vt:lpstr>TS010165956</vt:lpstr>
      <vt:lpstr>Polovodiče</vt:lpstr>
      <vt:lpstr>Vodiče, izolanty a polovodiče</vt:lpstr>
      <vt:lpstr>Polovodiče</vt:lpstr>
      <vt:lpstr>Vlastní polovodiče</vt:lpstr>
      <vt:lpstr>Vlastní polovodiče</vt:lpstr>
      <vt:lpstr>Vlastní polovodiče</vt:lpstr>
      <vt:lpstr>NEVlastní (Příměsové) polovodiče</vt:lpstr>
      <vt:lpstr>Polovodiče typu n</vt:lpstr>
      <vt:lpstr>Polovodiče typu n</vt:lpstr>
      <vt:lpstr>Polovodiče typu P</vt:lpstr>
      <vt:lpstr>Polovodiče typu P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2013-01-29T20:06:34Z</dcterms:created>
  <dcterms:modified xsi:type="dcterms:W3CDTF">2016-06-03T07:10:12Z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TC101659569990</vt:lpwstr>
  </property>
</Properties>
</file>