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3" r:id="rId5"/>
    <p:sldId id="259" r:id="rId6"/>
    <p:sldId id="264" r:id="rId7"/>
    <p:sldId id="265" r:id="rId8"/>
    <p:sldId id="266" r:id="rId9"/>
    <p:sldId id="267" r:id="rId10"/>
    <p:sldId id="268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26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D52F49-A2A0-41FD-A7AB-883FCF672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AE94FBF-1365-4397-A29F-F12A4D4040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07D1AAB-2922-4F0D-ABAF-666F24C44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AE379-0054-4348-886C-FDB7535E7FA8}" type="datetimeFigureOut">
              <a:rPr lang="cs-CZ" smtClean="0"/>
              <a:t>16.5.2020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F84C391-EE2A-41A1-9629-9246BB761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AB966FA-693E-47A3-B7BA-A61515888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91333-3E59-4349-83B3-81BDA93A9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5348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007AC1-87AA-4685-8C3D-BF97B861D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3277822-EE3F-412A-A620-26388373B2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03D3FCE-E50C-4552-B46B-BD4F7A396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AE379-0054-4348-886C-FDB7535E7FA8}" type="datetimeFigureOut">
              <a:rPr lang="cs-CZ" smtClean="0"/>
              <a:t>16.5.2020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B45F728-EFCA-4DE4-895E-B5EA2B9C4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30F63E-FEAB-4223-B361-21DC29875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91333-3E59-4349-83B3-81BDA93A9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1444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7669458-0CAD-488A-918A-CAB309D9A5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3054C30-2856-48BE-82C8-8AFA19EFBB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2637395-4725-4E8A-927A-C0819E84E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AE379-0054-4348-886C-FDB7535E7FA8}" type="datetimeFigureOut">
              <a:rPr lang="cs-CZ" smtClean="0"/>
              <a:t>16.5.2020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087270D-9727-448F-9FDF-075481D3C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BAA309D-1437-4CFB-9FB7-A3A58BCE8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91333-3E59-4349-83B3-81BDA93A9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0784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5722F2-984A-4D58-9E01-558F97C30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0F6201-9D7A-493F-B57F-8735E54B6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EB3DA03-785E-4B27-9699-1147335C0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AE379-0054-4348-886C-FDB7535E7FA8}" type="datetimeFigureOut">
              <a:rPr lang="cs-CZ" smtClean="0"/>
              <a:t>16.5.2020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BE25260-5380-4C0E-9ACB-2E681C2CE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4A349A-C617-4AA5-87EC-FACC77C0E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91333-3E59-4349-83B3-81BDA93A9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7660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4DCBDE-F25A-45A4-BDCC-875DA0241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AC0E526-5ED0-485D-BB95-BA1D99107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31C7A10-3F84-4AFF-B253-BCBC7B632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AE379-0054-4348-886C-FDB7535E7FA8}" type="datetimeFigureOut">
              <a:rPr lang="cs-CZ" smtClean="0"/>
              <a:t>16.5.2020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4057CAA-405B-4A19-B254-5C805A41F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B7BD7C-60F4-40C9-B594-CA3815338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91333-3E59-4349-83B3-81BDA93A9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1236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E013B9-F004-407E-BD1A-327754089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40E721-B0F6-4BFE-9316-D6FDA113E8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F3E6A8B-2061-4A75-B60C-77BC662B3C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02EDC0A-8B24-4972-A946-54AC1718C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AE379-0054-4348-886C-FDB7535E7FA8}" type="datetimeFigureOut">
              <a:rPr lang="cs-CZ" smtClean="0"/>
              <a:t>16.5.2020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4BDF5CC-EAA9-4D9A-92B8-BF0DAE66C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901F9FC-D446-4F5C-A841-A3766BBD4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91333-3E59-4349-83B3-81BDA93A9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7801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13D927-EBC6-42E0-A8C2-27971465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7AAD7E7-2833-44DF-89AE-959833B3F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189EF81-E828-4D73-B2C4-49C614AB6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457DC85-9016-49BC-B0EF-E05A00C1A3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0182897-348E-499B-8BF6-1688EE0CE8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46D2569-4276-43DA-9DBF-62BA6BDD9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AE379-0054-4348-886C-FDB7535E7FA8}" type="datetimeFigureOut">
              <a:rPr lang="cs-CZ" smtClean="0"/>
              <a:t>16.5.2020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331D39B-123C-4A56-B146-62BD3C68F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446EACB-14A2-4E2D-BDB0-0432C7620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91333-3E59-4349-83B3-81BDA93A9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9432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4605EF-B662-4F24-890B-52A3CF55B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5B128B2-FA41-4D75-A652-3C6D1817A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AE379-0054-4348-886C-FDB7535E7FA8}" type="datetimeFigureOut">
              <a:rPr lang="cs-CZ" smtClean="0"/>
              <a:t>16.5.2020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E7DEC36-E7F8-40C2-82A8-BAC37360D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8D6412-EEE1-40D2-AC87-30895DE12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91333-3E59-4349-83B3-81BDA93A9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3871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62CF3BD-2C66-4894-BF93-9E0C35606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AE379-0054-4348-886C-FDB7535E7FA8}" type="datetimeFigureOut">
              <a:rPr lang="cs-CZ" smtClean="0"/>
              <a:t>16.5.2020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3E17A53-2320-45B4-AC44-FAF616786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D31200F-9D09-4F03-8865-222BF6408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91333-3E59-4349-83B3-81BDA93A9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3297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5C1150-9F6D-4C41-8E1B-C0C0AFCDC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26B248-A095-4026-B44D-72F9B2A2F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DD0CF05-FC46-4E07-91E5-43751C03E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C00A19E-7CE4-464E-B195-D03C8D31A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AE379-0054-4348-886C-FDB7535E7FA8}" type="datetimeFigureOut">
              <a:rPr lang="cs-CZ" smtClean="0"/>
              <a:t>16.5.2020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5537C7F-6B77-4522-870C-989D5FA38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4BDD621-B4FE-4243-93B1-3FAB9BAD2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91333-3E59-4349-83B3-81BDA93A9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9107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0343C6-8D3F-408E-8B62-E93305C3B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6166822-F3A9-40B3-A2D3-8765AF1D70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6C60DB9-8B45-4314-8791-1B7CAF5C68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8F18DE5-95FC-417F-B3B0-F3B437B11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AE379-0054-4348-886C-FDB7535E7FA8}" type="datetimeFigureOut">
              <a:rPr lang="cs-CZ" smtClean="0"/>
              <a:t>16.5.2020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DDE7C06-E5C4-4BC4-8697-1B0256DCE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AE5094B-D2AD-4363-9A58-05BBBB47A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91333-3E59-4349-83B3-81BDA93A9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079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370BD41-6EA8-4968-9FA1-9273DC651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C638945-97B8-44E5-A133-89FBF6B86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BC25E7C-0022-4816-AE1E-9C13F47DCD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AE379-0054-4348-886C-FDB7535E7FA8}" type="datetimeFigureOut">
              <a:rPr lang="cs-CZ" smtClean="0"/>
              <a:t>16.5.2020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2991EE-EBBD-4A9F-9DAC-5C256D05BB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EA2DF4-6375-42A0-B320-F803E244D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91333-3E59-4349-83B3-81BDA93A9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303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2333E8-FE4A-4406-9567-90D5CAD3BE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Střední východ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4602FB4-BD17-4723-A955-B468E48F1E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Mgr. Tomáš Horáček</a:t>
            </a:r>
          </a:p>
        </p:txBody>
      </p:sp>
    </p:spTree>
    <p:extLst>
      <p:ext uri="{BB962C8B-B14F-4D97-AF65-F5344CB8AC3E}">
        <p14:creationId xmlns:p14="http://schemas.microsoft.com/office/powerpoint/2010/main" val="3483297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5">
            <a:extLst>
              <a:ext uri="{FF2B5EF4-FFF2-40B4-BE49-F238E27FC236}">
                <a16:creationId xmlns:a16="http://schemas.microsoft.com/office/drawing/2014/main" id="{B0A19BDA-40B6-4DE7-81A4-6B1F1E40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45">
            <a:extLst>
              <a:ext uri="{FF2B5EF4-FFF2-40B4-BE49-F238E27FC236}">
                <a16:creationId xmlns:a16="http://schemas.microsoft.com/office/drawing/2014/main" id="{0A628AD8-1356-4BF5-8A59-3549B2C7C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46">
            <a:extLst>
              <a:ext uri="{FF2B5EF4-FFF2-40B4-BE49-F238E27FC236}">
                <a16:creationId xmlns:a16="http://schemas.microsoft.com/office/drawing/2014/main" id="{9F2E6F73-36C2-4E56-AB0C-4D6936FF5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47">
            <a:extLst>
              <a:ext uri="{FF2B5EF4-FFF2-40B4-BE49-F238E27FC236}">
                <a16:creationId xmlns:a16="http://schemas.microsoft.com/office/drawing/2014/main" id="{8AA5DD19-98A6-4E28-999C-2C074B9CB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44">
            <a:extLst>
              <a:ext uri="{FF2B5EF4-FFF2-40B4-BE49-F238E27FC236}">
                <a16:creationId xmlns:a16="http://schemas.microsoft.com/office/drawing/2014/main" id="{5F24A71D-C0A9-49AC-B2D1-5A9EA2BD3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48538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9535B11-4A49-4A02-9CB6-3F8A601289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7033095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2178316-1439-4300-B5BD-50657ECDC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60" y="804328"/>
            <a:ext cx="6091312" cy="1205821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FEFFFF"/>
                </a:solidFill>
              </a:rPr>
              <a:t>Jemen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96022C-8A37-44EA-A5D7-6DE77BF22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2645" y="2480287"/>
            <a:ext cx="6217872" cy="423834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Hlavní město: </a:t>
            </a:r>
            <a:r>
              <a:rPr lang="cs-CZ" sz="2300" dirty="0" err="1"/>
              <a:t>San´á</a:t>
            </a:r>
            <a:endParaRPr lang="cs-CZ" sz="2300" dirty="0"/>
          </a:p>
          <a:p>
            <a:r>
              <a:rPr lang="cs-CZ" sz="2300" dirty="0"/>
              <a:t>Provizorní vláda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Obyvatel: 29 579 246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Šíitští a sunnitští muslimové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Vznik 1990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Země prožívá občanskou válku, kde se setkávají obě náboženské frakce, které jsou podporovány na jedné straně Saudskou Arábií a Iránem. </a:t>
            </a:r>
            <a:endParaRPr lang="cs-CZ" sz="1500" dirty="0"/>
          </a:p>
          <a:p>
            <a:endParaRPr lang="cs-CZ" sz="1500" dirty="0"/>
          </a:p>
          <a:p>
            <a:endParaRPr lang="cs-CZ" sz="15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8355B1D-9123-4292-B0CF-3EA4F1644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329" y="2474641"/>
            <a:ext cx="3354810" cy="2235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E885CE8-05E8-45B3-A5AA-6C9E87605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786" y="4914470"/>
            <a:ext cx="3398353" cy="1856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AD50A95-701D-4B84-B94B-EEF798F7A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7329" y="114643"/>
            <a:ext cx="3356341" cy="2235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679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269F4F-B4ED-4F5D-A614-DA079EA92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Státy: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E92FFA-5AD5-48CF-9764-CB620BE6C9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cs-CZ" dirty="0"/>
              <a:t>Írán </a:t>
            </a:r>
          </a:p>
          <a:p>
            <a:pPr algn="ctr"/>
            <a:r>
              <a:rPr lang="cs-CZ" dirty="0"/>
              <a:t>Irák</a:t>
            </a:r>
          </a:p>
          <a:p>
            <a:pPr algn="ctr"/>
            <a:r>
              <a:rPr lang="cs-CZ" dirty="0"/>
              <a:t>Saudská Arábie</a:t>
            </a:r>
          </a:p>
          <a:p>
            <a:pPr algn="ctr"/>
            <a:r>
              <a:rPr lang="cs-CZ" dirty="0"/>
              <a:t>Kuvajt</a:t>
            </a:r>
          </a:p>
          <a:p>
            <a:pPr algn="ctr"/>
            <a:r>
              <a:rPr lang="cs-CZ" dirty="0"/>
              <a:t>Katar</a:t>
            </a:r>
          </a:p>
          <a:p>
            <a:pPr algn="ctr"/>
            <a:r>
              <a:rPr lang="cs-CZ" dirty="0"/>
              <a:t>Spojené Arabské Emiráty</a:t>
            </a:r>
          </a:p>
          <a:p>
            <a:pPr algn="ctr"/>
            <a:r>
              <a:rPr lang="cs-CZ" dirty="0"/>
              <a:t>Jemen </a:t>
            </a:r>
          </a:p>
          <a:p>
            <a:pPr algn="ctr"/>
            <a:r>
              <a:rPr lang="cs-CZ" dirty="0"/>
              <a:t>Omán</a:t>
            </a:r>
          </a:p>
        </p:txBody>
      </p:sp>
    </p:spTree>
    <p:extLst>
      <p:ext uri="{BB962C8B-B14F-4D97-AF65-F5344CB8AC3E}">
        <p14:creationId xmlns:p14="http://schemas.microsoft.com/office/powerpoint/2010/main" val="3106429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5">
            <a:extLst>
              <a:ext uri="{FF2B5EF4-FFF2-40B4-BE49-F238E27FC236}">
                <a16:creationId xmlns:a16="http://schemas.microsoft.com/office/drawing/2014/main" id="{B0A19BDA-40B6-4DE7-81A4-6B1F1E40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45">
            <a:extLst>
              <a:ext uri="{FF2B5EF4-FFF2-40B4-BE49-F238E27FC236}">
                <a16:creationId xmlns:a16="http://schemas.microsoft.com/office/drawing/2014/main" id="{0A628AD8-1356-4BF5-8A59-3549B2C7C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46">
            <a:extLst>
              <a:ext uri="{FF2B5EF4-FFF2-40B4-BE49-F238E27FC236}">
                <a16:creationId xmlns:a16="http://schemas.microsoft.com/office/drawing/2014/main" id="{9F2E6F73-36C2-4E56-AB0C-4D6936FF5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47">
            <a:extLst>
              <a:ext uri="{FF2B5EF4-FFF2-40B4-BE49-F238E27FC236}">
                <a16:creationId xmlns:a16="http://schemas.microsoft.com/office/drawing/2014/main" id="{8AA5DD19-98A6-4E28-999C-2C074B9CB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44">
            <a:extLst>
              <a:ext uri="{FF2B5EF4-FFF2-40B4-BE49-F238E27FC236}">
                <a16:creationId xmlns:a16="http://schemas.microsoft.com/office/drawing/2014/main" id="{5F24A71D-C0A9-49AC-B2D1-5A9EA2BD3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48538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9535B11-4A49-4A02-9CB6-3F8A601289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7033095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2178316-1439-4300-B5BD-50657ECDC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60" y="804328"/>
            <a:ext cx="6091312" cy="1205821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FEFFFF"/>
                </a:solidFill>
              </a:rPr>
              <a:t>Írán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96022C-8A37-44EA-A5D7-6DE77BF22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2645" y="2480287"/>
            <a:ext cx="6217872" cy="4238345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Hlavní město: Teherán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Teokratický systém vlády (vláda církevních představitelů – ajatolláhů)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Obyvatel: 83 593 238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Šíitští muslimové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Měna: íránský </a:t>
            </a:r>
            <a:r>
              <a:rPr lang="cs-CZ" sz="2300" dirty="0" err="1"/>
              <a:t>rial</a:t>
            </a:r>
            <a:r>
              <a:rPr lang="cs-CZ" sz="2300" dirty="0"/>
              <a:t> (SAR)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Oblast s nalezišti ropy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Pozůstatky starověké Persie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Hospodářství poznamenané hospodářským embargem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Tvrdý režim, který se snaží vyvíjet jadernou technologii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Dříve monarchie. Časté střídání vlády.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Doporučuji film ARGO, který se odehrává při povstání v 70. letech 20. stol. </a:t>
            </a:r>
          </a:p>
          <a:p>
            <a:endParaRPr lang="cs-CZ" sz="1500" dirty="0"/>
          </a:p>
          <a:p>
            <a:endParaRPr lang="cs-CZ" sz="1500" dirty="0"/>
          </a:p>
          <a:p>
            <a:endParaRPr lang="cs-CZ" sz="15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FAC8C14-A794-4BDB-9A1E-D76E38AAE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8666" y="2480287"/>
            <a:ext cx="3357367" cy="191849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99A48C6-2641-4A16-B27D-D6318C3C1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4705" y="4538149"/>
            <a:ext cx="3343407" cy="218048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50E5590-ACC7-413A-A1E2-CE7905476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6500" y="194924"/>
            <a:ext cx="3261611" cy="212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22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5">
            <a:extLst>
              <a:ext uri="{FF2B5EF4-FFF2-40B4-BE49-F238E27FC236}">
                <a16:creationId xmlns:a16="http://schemas.microsoft.com/office/drawing/2014/main" id="{B0A19BDA-40B6-4DE7-81A4-6B1F1E40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45">
            <a:extLst>
              <a:ext uri="{FF2B5EF4-FFF2-40B4-BE49-F238E27FC236}">
                <a16:creationId xmlns:a16="http://schemas.microsoft.com/office/drawing/2014/main" id="{0A628AD8-1356-4BF5-8A59-3549B2C7C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46">
            <a:extLst>
              <a:ext uri="{FF2B5EF4-FFF2-40B4-BE49-F238E27FC236}">
                <a16:creationId xmlns:a16="http://schemas.microsoft.com/office/drawing/2014/main" id="{9F2E6F73-36C2-4E56-AB0C-4D6936FF5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47">
            <a:extLst>
              <a:ext uri="{FF2B5EF4-FFF2-40B4-BE49-F238E27FC236}">
                <a16:creationId xmlns:a16="http://schemas.microsoft.com/office/drawing/2014/main" id="{8AA5DD19-98A6-4E28-999C-2C074B9CB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44">
            <a:extLst>
              <a:ext uri="{FF2B5EF4-FFF2-40B4-BE49-F238E27FC236}">
                <a16:creationId xmlns:a16="http://schemas.microsoft.com/office/drawing/2014/main" id="{5F24A71D-C0A9-49AC-B2D1-5A9EA2BD3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48538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9535B11-4A49-4A02-9CB6-3F8A601289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7033095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2178316-1439-4300-B5BD-50657ECDC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60" y="804328"/>
            <a:ext cx="6091312" cy="1205821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FEFFFF"/>
                </a:solidFill>
              </a:rPr>
              <a:t>Irák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96022C-8A37-44EA-A5D7-6DE77BF22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2645" y="2480287"/>
            <a:ext cx="6217872" cy="4238345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Hlavní město: Bagdád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Demokratický systém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Obyvatel: 39 883 328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Šíitští a sunnitští muslimové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Měna: irácký dinár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Oblast s nalezišti ropy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Historické památky starověké Mezopotámie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Země závislá na vývozu ropy, hospodářství poznamenané okupací a válkou proti ISIS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Časté náboženské spory mezi islámskými frakcemi</a:t>
            </a:r>
          </a:p>
          <a:p>
            <a:pPr marL="0" indent="0">
              <a:buNone/>
            </a:pPr>
            <a:endParaRPr lang="cs-CZ" sz="2300" dirty="0"/>
          </a:p>
          <a:p>
            <a:endParaRPr lang="cs-CZ" sz="1500" dirty="0"/>
          </a:p>
          <a:p>
            <a:endParaRPr lang="cs-CZ" sz="1500" dirty="0"/>
          </a:p>
          <a:p>
            <a:endParaRPr lang="cs-CZ" sz="15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2D93EF6-E958-4E9E-AC54-013863CD2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6499" y="2425422"/>
            <a:ext cx="3470457" cy="200715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7B881D5-F2BF-4AF6-B968-C3C9E97CA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6500" y="406654"/>
            <a:ext cx="3440840" cy="18794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FE00F7B-83FD-4FF0-A93F-B1EC979EB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5244" y="4519664"/>
            <a:ext cx="2044111" cy="219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8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5">
            <a:extLst>
              <a:ext uri="{FF2B5EF4-FFF2-40B4-BE49-F238E27FC236}">
                <a16:creationId xmlns:a16="http://schemas.microsoft.com/office/drawing/2014/main" id="{B0A19BDA-40B6-4DE7-81A4-6B1F1E40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45">
            <a:extLst>
              <a:ext uri="{FF2B5EF4-FFF2-40B4-BE49-F238E27FC236}">
                <a16:creationId xmlns:a16="http://schemas.microsoft.com/office/drawing/2014/main" id="{0A628AD8-1356-4BF5-8A59-3549B2C7C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46">
            <a:extLst>
              <a:ext uri="{FF2B5EF4-FFF2-40B4-BE49-F238E27FC236}">
                <a16:creationId xmlns:a16="http://schemas.microsoft.com/office/drawing/2014/main" id="{9F2E6F73-36C2-4E56-AB0C-4D6936FF5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47">
            <a:extLst>
              <a:ext uri="{FF2B5EF4-FFF2-40B4-BE49-F238E27FC236}">
                <a16:creationId xmlns:a16="http://schemas.microsoft.com/office/drawing/2014/main" id="{8AA5DD19-98A6-4E28-999C-2C074B9CB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44">
            <a:extLst>
              <a:ext uri="{FF2B5EF4-FFF2-40B4-BE49-F238E27FC236}">
                <a16:creationId xmlns:a16="http://schemas.microsoft.com/office/drawing/2014/main" id="{5F24A71D-C0A9-49AC-B2D1-5A9EA2BD3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48538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9535B11-4A49-4A02-9CB6-3F8A601289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7033095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2178316-1439-4300-B5BD-50657ECDC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60" y="804328"/>
            <a:ext cx="6091312" cy="1205821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rgbClr val="FEFFFF"/>
                </a:solidFill>
              </a:rPr>
              <a:t>Saudská Arábie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2094A1E-C41C-4387-91E7-9830CA1D29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89" r="2" b="1275"/>
          <a:stretch/>
        </p:blipFill>
        <p:spPr>
          <a:xfrm>
            <a:off x="8024706" y="687499"/>
            <a:ext cx="3343407" cy="1661445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96022C-8A37-44EA-A5D7-6DE77BF22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2189" y="2494450"/>
            <a:ext cx="6394961" cy="4151279"/>
          </a:xfrm>
        </p:spPr>
        <p:txBody>
          <a:bodyPr>
            <a:normAutofit fontScale="92500" lnSpcReduction="10000"/>
          </a:bodyPr>
          <a:lstStyle/>
          <a:p>
            <a:r>
              <a:rPr lang="cs-CZ" sz="2000" dirty="0"/>
              <a:t>Hlavní město: Rijád</a:t>
            </a:r>
          </a:p>
          <a:p>
            <a:r>
              <a:rPr lang="cs-CZ" sz="2000" dirty="0"/>
              <a:t>Monarchie (rodina </a:t>
            </a:r>
            <a:r>
              <a:rPr lang="cs-CZ" sz="2000" dirty="0" err="1"/>
              <a:t>Saudů</a:t>
            </a:r>
            <a:r>
              <a:rPr lang="cs-CZ" sz="2000" dirty="0"/>
              <a:t>)</a:t>
            </a:r>
          </a:p>
          <a:p>
            <a:r>
              <a:rPr lang="cs-CZ" sz="2000" dirty="0"/>
              <a:t>Obyvatel: 28 571 770 </a:t>
            </a:r>
          </a:p>
          <a:p>
            <a:r>
              <a:rPr lang="cs-CZ" sz="2000" dirty="0"/>
              <a:t>Sunnitský islám</a:t>
            </a:r>
          </a:p>
          <a:p>
            <a:r>
              <a:rPr lang="cs-CZ" sz="2000" dirty="0"/>
              <a:t>Měna: saudský </a:t>
            </a:r>
            <a:r>
              <a:rPr lang="cs-CZ" sz="2000" dirty="0" err="1"/>
              <a:t>rial</a:t>
            </a:r>
            <a:r>
              <a:rPr lang="cs-CZ" sz="2000" dirty="0"/>
              <a:t> (SAR)</a:t>
            </a:r>
          </a:p>
          <a:p>
            <a:r>
              <a:rPr lang="cs-CZ" sz="2000" dirty="0"/>
              <a:t>Pouštní oblast s velkými nalezišti ropy </a:t>
            </a:r>
          </a:p>
          <a:p>
            <a:pPr marL="0" indent="0">
              <a:buNone/>
            </a:pPr>
            <a:r>
              <a:rPr lang="cs-CZ" sz="2000" dirty="0"/>
              <a:t>a zem. Plynu</a:t>
            </a:r>
          </a:p>
          <a:p>
            <a:r>
              <a:rPr lang="cs-CZ" sz="2000" dirty="0"/>
              <a:t>Hospodářství založené na vývozu ropy. Vyznávají militantní islám tzv. salafismus. Uplatňují fyzické tresty (sekání rukou i trest smrti). </a:t>
            </a:r>
          </a:p>
          <a:p>
            <a:r>
              <a:rPr lang="cs-CZ" sz="2000" dirty="0"/>
              <a:t>Ženy teprve před nedávnem získaly právo řídit vozidlo. </a:t>
            </a:r>
          </a:p>
          <a:p>
            <a:r>
              <a:rPr lang="cs-CZ" sz="2000" dirty="0"/>
              <a:t>Posvátná města islámu Mekka a Medína </a:t>
            </a:r>
          </a:p>
          <a:p>
            <a:endParaRPr lang="cs-CZ" sz="1500" dirty="0"/>
          </a:p>
          <a:p>
            <a:endParaRPr lang="cs-CZ" sz="1500" dirty="0"/>
          </a:p>
          <a:p>
            <a:endParaRPr lang="cs-CZ" sz="15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618B1C5-F1F1-48AA-A1E6-8C37E29BBB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95" r="-4" b="21861"/>
          <a:stretch/>
        </p:blipFill>
        <p:spPr>
          <a:xfrm>
            <a:off x="8024706" y="2622806"/>
            <a:ext cx="3329094" cy="164753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5E1CA65-7EE6-4473-BF00-A13241168F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94" r="3" b="3"/>
          <a:stretch/>
        </p:blipFill>
        <p:spPr>
          <a:xfrm>
            <a:off x="8024706" y="4546285"/>
            <a:ext cx="3340358" cy="166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87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5">
            <a:extLst>
              <a:ext uri="{FF2B5EF4-FFF2-40B4-BE49-F238E27FC236}">
                <a16:creationId xmlns:a16="http://schemas.microsoft.com/office/drawing/2014/main" id="{B0A19BDA-40B6-4DE7-81A4-6B1F1E40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45">
            <a:extLst>
              <a:ext uri="{FF2B5EF4-FFF2-40B4-BE49-F238E27FC236}">
                <a16:creationId xmlns:a16="http://schemas.microsoft.com/office/drawing/2014/main" id="{0A628AD8-1356-4BF5-8A59-3549B2C7C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46">
            <a:extLst>
              <a:ext uri="{FF2B5EF4-FFF2-40B4-BE49-F238E27FC236}">
                <a16:creationId xmlns:a16="http://schemas.microsoft.com/office/drawing/2014/main" id="{9F2E6F73-36C2-4E56-AB0C-4D6936FF5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47">
            <a:extLst>
              <a:ext uri="{FF2B5EF4-FFF2-40B4-BE49-F238E27FC236}">
                <a16:creationId xmlns:a16="http://schemas.microsoft.com/office/drawing/2014/main" id="{8AA5DD19-98A6-4E28-999C-2C074B9CB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44">
            <a:extLst>
              <a:ext uri="{FF2B5EF4-FFF2-40B4-BE49-F238E27FC236}">
                <a16:creationId xmlns:a16="http://schemas.microsoft.com/office/drawing/2014/main" id="{5F24A71D-C0A9-49AC-B2D1-5A9EA2BD3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48538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9535B11-4A49-4A02-9CB6-3F8A601289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7033095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2178316-1439-4300-B5BD-50657ECDC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60" y="804328"/>
            <a:ext cx="6091312" cy="1205821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FEFFFF"/>
                </a:solidFill>
              </a:rPr>
              <a:t>Kuvajt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96022C-8A37-44EA-A5D7-6DE77BF22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2645" y="2480287"/>
            <a:ext cx="6217872" cy="4238345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Hlavní město: Kuvajt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Konstituční monarchie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Obyvatel: 4 420 110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Šíitští a sunnitští muslimové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Měna: kuvajtský dinár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Oblast s nalezišti ropy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Známá je okupace Kuvajtu Irákem a následný invaze USA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Stát závislý na vývozu ropy.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Obyvatelé nemusí platit daně. Kontrast luxusu a chudoby</a:t>
            </a:r>
          </a:p>
          <a:p>
            <a:pPr marL="0" indent="0">
              <a:buNone/>
            </a:pPr>
            <a:endParaRPr lang="cs-CZ" sz="2300" dirty="0"/>
          </a:p>
          <a:p>
            <a:endParaRPr lang="cs-CZ" sz="1500" dirty="0"/>
          </a:p>
          <a:p>
            <a:endParaRPr lang="cs-CZ" sz="1500" dirty="0"/>
          </a:p>
          <a:p>
            <a:endParaRPr lang="cs-CZ" sz="15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4FAC236-1223-4823-82C6-10DCFAC91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6500" y="2448719"/>
            <a:ext cx="3440839" cy="18794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BECAF82-1EE1-46D0-96E0-10608E3F5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6500" y="244080"/>
            <a:ext cx="3440839" cy="193525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631924F-9B9C-4C69-8921-61D49103F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6941" y="4490210"/>
            <a:ext cx="3339956" cy="212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34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5">
            <a:extLst>
              <a:ext uri="{FF2B5EF4-FFF2-40B4-BE49-F238E27FC236}">
                <a16:creationId xmlns:a16="http://schemas.microsoft.com/office/drawing/2014/main" id="{B0A19BDA-40B6-4DE7-81A4-6B1F1E40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45">
            <a:extLst>
              <a:ext uri="{FF2B5EF4-FFF2-40B4-BE49-F238E27FC236}">
                <a16:creationId xmlns:a16="http://schemas.microsoft.com/office/drawing/2014/main" id="{0A628AD8-1356-4BF5-8A59-3549B2C7C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46">
            <a:extLst>
              <a:ext uri="{FF2B5EF4-FFF2-40B4-BE49-F238E27FC236}">
                <a16:creationId xmlns:a16="http://schemas.microsoft.com/office/drawing/2014/main" id="{9F2E6F73-36C2-4E56-AB0C-4D6936FF5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47">
            <a:extLst>
              <a:ext uri="{FF2B5EF4-FFF2-40B4-BE49-F238E27FC236}">
                <a16:creationId xmlns:a16="http://schemas.microsoft.com/office/drawing/2014/main" id="{8AA5DD19-98A6-4E28-999C-2C074B9CB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44">
            <a:extLst>
              <a:ext uri="{FF2B5EF4-FFF2-40B4-BE49-F238E27FC236}">
                <a16:creationId xmlns:a16="http://schemas.microsoft.com/office/drawing/2014/main" id="{5F24A71D-C0A9-49AC-B2D1-5A9EA2BD3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48538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9535B11-4A49-4A02-9CB6-3F8A601289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7033095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2178316-1439-4300-B5BD-50657ECDC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60" y="804328"/>
            <a:ext cx="6091312" cy="1205821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FEFFFF"/>
                </a:solidFill>
              </a:rPr>
              <a:t>Katar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96022C-8A37-44EA-A5D7-6DE77BF22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2645" y="2480287"/>
            <a:ext cx="6217872" cy="4238345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Hlavní město: Dauhá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Absolutní monarchie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Obyvatel: 2 155 446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Muslimové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Měna: katarský </a:t>
            </a:r>
            <a:r>
              <a:rPr lang="cs-CZ" sz="2300" dirty="0" err="1"/>
              <a:t>rial</a:t>
            </a:r>
            <a:endParaRPr lang="cs-CZ" sz="23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Oblast s nalezišti ropy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V Kataru se bude konat v roce 2022 MS ve fotbalu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Stát závislý na vývozu ropy a plynu</a:t>
            </a:r>
          </a:p>
          <a:p>
            <a:pPr marL="0" indent="0">
              <a:buNone/>
            </a:pPr>
            <a:r>
              <a:rPr lang="cs-CZ" sz="2300" dirty="0"/>
              <a:t>Uplatňuje se islámské právo (kamenování, sekání rukou atd.)</a:t>
            </a:r>
          </a:p>
          <a:p>
            <a:endParaRPr lang="cs-CZ" sz="1500" dirty="0"/>
          </a:p>
          <a:p>
            <a:endParaRPr lang="cs-CZ" sz="1500" dirty="0"/>
          </a:p>
          <a:p>
            <a:endParaRPr lang="cs-CZ" sz="15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EF16AFD-E9A6-4F4A-8FF2-EF4A04D0B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616" y="2378076"/>
            <a:ext cx="3812674" cy="192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408BBDC-B846-46F7-8AB7-3A2637342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025" y="4522684"/>
            <a:ext cx="3066797" cy="2115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2CE80A5-9B76-4E3E-8BBD-FC473DB4A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1062" y="192408"/>
            <a:ext cx="2210724" cy="1912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5402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5">
            <a:extLst>
              <a:ext uri="{FF2B5EF4-FFF2-40B4-BE49-F238E27FC236}">
                <a16:creationId xmlns:a16="http://schemas.microsoft.com/office/drawing/2014/main" id="{B0A19BDA-40B6-4DE7-81A4-6B1F1E40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45">
            <a:extLst>
              <a:ext uri="{FF2B5EF4-FFF2-40B4-BE49-F238E27FC236}">
                <a16:creationId xmlns:a16="http://schemas.microsoft.com/office/drawing/2014/main" id="{0A628AD8-1356-4BF5-8A59-3549B2C7C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46">
            <a:extLst>
              <a:ext uri="{FF2B5EF4-FFF2-40B4-BE49-F238E27FC236}">
                <a16:creationId xmlns:a16="http://schemas.microsoft.com/office/drawing/2014/main" id="{9F2E6F73-36C2-4E56-AB0C-4D6936FF5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47">
            <a:extLst>
              <a:ext uri="{FF2B5EF4-FFF2-40B4-BE49-F238E27FC236}">
                <a16:creationId xmlns:a16="http://schemas.microsoft.com/office/drawing/2014/main" id="{8AA5DD19-98A6-4E28-999C-2C074B9CB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44">
            <a:extLst>
              <a:ext uri="{FF2B5EF4-FFF2-40B4-BE49-F238E27FC236}">
                <a16:creationId xmlns:a16="http://schemas.microsoft.com/office/drawing/2014/main" id="{5F24A71D-C0A9-49AC-B2D1-5A9EA2BD3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48538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9535B11-4A49-4A02-9CB6-3F8A601289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7033095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2178316-1439-4300-B5BD-50657ECDC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60" y="804328"/>
            <a:ext cx="6091312" cy="1205821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FEFFFF"/>
                </a:solidFill>
              </a:rPr>
              <a:t>Spojené arabské emiráty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96022C-8A37-44EA-A5D7-6DE77BF22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2645" y="2480287"/>
            <a:ext cx="6217872" cy="4238345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Hlavní město: Abú </a:t>
            </a:r>
            <a:r>
              <a:rPr lang="cs-CZ" sz="2300" dirty="0" err="1"/>
              <a:t>Zabí</a:t>
            </a:r>
            <a:endParaRPr lang="cs-CZ" sz="2300" dirty="0"/>
          </a:p>
          <a:p>
            <a:r>
              <a:rPr lang="cs-CZ" sz="2300" dirty="0"/>
              <a:t>Federativní absolutní monarchie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Obyvatel: 9 205 651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Muslimové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Měna: dirham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Oblast s nalezišti ropy a zemního plynu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Stát leží takřka v poušti. Veškeré zboží a potraviny musí dovážet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Je zde umělá sjezdovka</a:t>
            </a:r>
          </a:p>
          <a:p>
            <a:pPr marL="0" indent="0">
              <a:buNone/>
            </a:pPr>
            <a:r>
              <a:rPr lang="cs-CZ" sz="2300" dirty="0"/>
              <a:t>Uplatňuje se islámské právo (kamenování, sekání rukou atd.)</a:t>
            </a:r>
          </a:p>
          <a:p>
            <a:endParaRPr lang="cs-CZ" sz="1500" dirty="0"/>
          </a:p>
          <a:p>
            <a:endParaRPr lang="cs-CZ" sz="1500" dirty="0"/>
          </a:p>
          <a:p>
            <a:endParaRPr lang="cs-CZ" sz="15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5E2CEF5-4FE1-46D9-A732-4EDBEABD9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616" y="4794307"/>
            <a:ext cx="3848649" cy="192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B6793F8-2978-45E9-AD4E-A9ABF7647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858" y="139368"/>
            <a:ext cx="2868386" cy="2302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70B86BC-6203-47B4-A729-CE45A9C3C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9616" y="2599276"/>
            <a:ext cx="3812674" cy="1906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6761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5">
            <a:extLst>
              <a:ext uri="{FF2B5EF4-FFF2-40B4-BE49-F238E27FC236}">
                <a16:creationId xmlns:a16="http://schemas.microsoft.com/office/drawing/2014/main" id="{B0A19BDA-40B6-4DE7-81A4-6B1F1E40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45">
            <a:extLst>
              <a:ext uri="{FF2B5EF4-FFF2-40B4-BE49-F238E27FC236}">
                <a16:creationId xmlns:a16="http://schemas.microsoft.com/office/drawing/2014/main" id="{0A628AD8-1356-4BF5-8A59-3549B2C7C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46">
            <a:extLst>
              <a:ext uri="{FF2B5EF4-FFF2-40B4-BE49-F238E27FC236}">
                <a16:creationId xmlns:a16="http://schemas.microsoft.com/office/drawing/2014/main" id="{9F2E6F73-36C2-4E56-AB0C-4D6936FF5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47">
            <a:extLst>
              <a:ext uri="{FF2B5EF4-FFF2-40B4-BE49-F238E27FC236}">
                <a16:creationId xmlns:a16="http://schemas.microsoft.com/office/drawing/2014/main" id="{8AA5DD19-98A6-4E28-999C-2C074B9CB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44">
            <a:extLst>
              <a:ext uri="{FF2B5EF4-FFF2-40B4-BE49-F238E27FC236}">
                <a16:creationId xmlns:a16="http://schemas.microsoft.com/office/drawing/2014/main" id="{5F24A71D-C0A9-49AC-B2D1-5A9EA2BD3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48538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9535B11-4A49-4A02-9CB6-3F8A601289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7033095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2178316-1439-4300-B5BD-50657ECDC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60" y="804328"/>
            <a:ext cx="6091312" cy="1205821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FEFFFF"/>
                </a:solidFill>
              </a:rPr>
              <a:t>Omán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96022C-8A37-44EA-A5D7-6DE77BF22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2645" y="2480287"/>
            <a:ext cx="6217872" cy="4238345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Hlavní město: Maskat</a:t>
            </a:r>
          </a:p>
          <a:p>
            <a:r>
              <a:rPr lang="cs-CZ" sz="2300" dirty="0"/>
              <a:t>Absolutní monarchie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Obyvatel: 4 758 215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Muslimové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Měna: ománský rijál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Oblast s nalezišti ropy a zemního plynu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Stát leží u Hormuzského průlivu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/>
              <a:t>Tradice výroby nožů, mečů a dýk </a:t>
            </a:r>
          </a:p>
          <a:p>
            <a:pPr marL="0" indent="0">
              <a:buNone/>
            </a:pPr>
            <a:r>
              <a:rPr lang="cs-CZ" sz="2300" dirty="0"/>
              <a:t>Uplatňuje se islámské právo (kamenování, sekání rukou atd.)</a:t>
            </a:r>
          </a:p>
          <a:p>
            <a:endParaRPr lang="cs-CZ" sz="1500" dirty="0"/>
          </a:p>
          <a:p>
            <a:endParaRPr lang="cs-CZ" sz="1500" dirty="0"/>
          </a:p>
          <a:p>
            <a:endParaRPr lang="cs-CZ" sz="15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7D8021D-DAD0-4445-B825-E6400E012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805" y="2378076"/>
            <a:ext cx="3848649" cy="192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052633B-231B-4065-8FB1-D02190D75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539" y="4599459"/>
            <a:ext cx="3848649" cy="2164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83097E6-5D21-4430-AF95-A841FB510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8871" y="67925"/>
            <a:ext cx="3363983" cy="2161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837546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454</Words>
  <Application>Microsoft Office PowerPoint</Application>
  <PresentationFormat>Širokoúhlá obrazovka</PresentationFormat>
  <Paragraphs>100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Motiv Office</vt:lpstr>
      <vt:lpstr>Střední východ</vt:lpstr>
      <vt:lpstr>Státy:</vt:lpstr>
      <vt:lpstr>Írán </vt:lpstr>
      <vt:lpstr>Irák </vt:lpstr>
      <vt:lpstr>Saudská Arábie</vt:lpstr>
      <vt:lpstr>Kuvajt </vt:lpstr>
      <vt:lpstr>Katar </vt:lpstr>
      <vt:lpstr>Spojené arabské emiráty</vt:lpstr>
      <vt:lpstr>Omán</vt:lpstr>
      <vt:lpstr>Jemen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Střední východ</dc:title>
  <dc:creator>Tomáš Horáček</dc:creator>
  <cp:lastModifiedBy>Tomáš Horáček</cp:lastModifiedBy>
  <cp:revision>8</cp:revision>
  <dcterms:created xsi:type="dcterms:W3CDTF">2020-05-14T18:42:30Z</dcterms:created>
  <dcterms:modified xsi:type="dcterms:W3CDTF">2020-05-16T18:36:02Z</dcterms:modified>
</cp:coreProperties>
</file>