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1/19/2020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csol.cz/zaklad/stranky_predmetu/z/prezentace_kraje_cr/Zlinsky_stepanka.ppt" TargetMode="External"/><Relationship Id="rId2" Type="http://schemas.openxmlformats.org/officeDocument/2006/relationships/hyperlink" Target="https://cs.wikipedia.org/wiki/Zl%C3%ADnsk%C3%BD_kraj#Kultur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r-zlinsky.cz/priroda-a-krajina-cl-3783.html" TargetMode="External"/><Relationship Id="rId4" Type="http://schemas.openxmlformats.org/officeDocument/2006/relationships/hyperlink" Target="https://www.kr-zlinsky.cz/kultura-cl-378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14A24-C6A3-4D95-B203-FB5594340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dirty="0"/>
              <a:t>Zlínský kraj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6390E0-451C-4939-8083-367F6C290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468031"/>
            <a:ext cx="7891272" cy="990937"/>
          </a:xfrm>
        </p:spPr>
        <p:txBody>
          <a:bodyPr>
            <a:normAutofit/>
          </a:bodyPr>
          <a:lstStyle/>
          <a:p>
            <a:r>
              <a:rPr lang="cs-CZ" sz="2000" dirty="0"/>
              <a:t>Eliška Hámorníková</a:t>
            </a:r>
          </a:p>
        </p:txBody>
      </p:sp>
    </p:spTree>
    <p:extLst>
      <p:ext uri="{BB962C8B-B14F-4D97-AF65-F5344CB8AC3E}">
        <p14:creationId xmlns:p14="http://schemas.microsoft.com/office/powerpoint/2010/main" val="383736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875A4-AC59-41FA-A5A8-F351BB21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00" y="484632"/>
            <a:ext cx="7495874" cy="1609344"/>
          </a:xfrm>
        </p:spPr>
        <p:txBody>
          <a:bodyPr>
            <a:normAutofit/>
          </a:bodyPr>
          <a:lstStyle/>
          <a:p>
            <a:r>
              <a:rPr lang="cs-CZ" sz="4400" dirty="0"/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0338DE-E8A5-4719-90D8-2311CA983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00" y="2121408"/>
            <a:ext cx="7495874" cy="4050792"/>
          </a:xfrm>
        </p:spPr>
        <p:txBody>
          <a:bodyPr>
            <a:normAutofit/>
          </a:bodyPr>
          <a:lstStyle/>
          <a:p>
            <a:r>
              <a:rPr lang="cs-CZ" u="sng" dirty="0"/>
              <a:t>sídlo:</a:t>
            </a:r>
            <a:r>
              <a:rPr lang="cs-CZ" dirty="0"/>
              <a:t> Zlín</a:t>
            </a:r>
          </a:p>
          <a:p>
            <a:r>
              <a:rPr lang="cs-CZ" u="sng" dirty="0"/>
              <a:t>rozloha:</a:t>
            </a:r>
            <a:r>
              <a:rPr lang="cs-CZ" dirty="0"/>
              <a:t> 3 963km²</a:t>
            </a:r>
          </a:p>
          <a:p>
            <a:r>
              <a:rPr lang="cs-CZ" u="sng" dirty="0"/>
              <a:t>počet obyvatel:</a:t>
            </a:r>
            <a:r>
              <a:rPr lang="cs-CZ" dirty="0"/>
              <a:t> 582 921 (2019) 	</a:t>
            </a:r>
          </a:p>
          <a:p>
            <a:r>
              <a:rPr lang="cs-CZ" u="sng" dirty="0"/>
              <a:t>počet okresů:</a:t>
            </a:r>
            <a:r>
              <a:rPr lang="cs-CZ" dirty="0"/>
              <a:t> 4</a:t>
            </a:r>
          </a:p>
          <a:p>
            <a:r>
              <a:rPr lang="cs-CZ" dirty="0"/>
              <a:t>jeden ze 14 vyšších územně samosprávných celků v České republice</a:t>
            </a:r>
          </a:p>
          <a:p>
            <a:r>
              <a:rPr lang="cs-CZ" dirty="0"/>
              <a:t>nejvyšší hřebeny leží na východě na hranici se Slovenskem a s Moravskoslezským krajem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A1509D-8222-4C28-9357-6AE914BCA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6" t="7354" r="12685" b="4482"/>
          <a:stretch/>
        </p:blipFill>
        <p:spPr>
          <a:xfrm>
            <a:off x="7697124" y="685800"/>
            <a:ext cx="4020123" cy="32693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2C5CC1-25C7-4136-B50C-9245B9D8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622" y="4156359"/>
            <a:ext cx="1900991" cy="22906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E668311-347A-49B4-B0DB-EE05E748CC4F}"/>
              </a:ext>
            </a:extLst>
          </p:cNvPr>
          <p:cNvSpPr txBox="1"/>
          <p:nvPr/>
        </p:nvSpPr>
        <p:spPr>
          <a:xfrm>
            <a:off x="8518392" y="3756249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Znak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520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země, rostlina, zelenina&#10;&#10;Popis byl vytvořen automaticky">
            <a:extLst>
              <a:ext uri="{FF2B5EF4-FFF2-40B4-BE49-F238E27FC236}">
                <a16:creationId xmlns:a16="http://schemas.microsoft.com/office/drawing/2014/main" id="{430003FF-6F5A-44F7-83AF-F25542A90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3"/>
          <a:stretch/>
        </p:blipFill>
        <p:spPr>
          <a:xfrm>
            <a:off x="174014" y="3490545"/>
            <a:ext cx="4232691" cy="31671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70C9C1-4C26-457E-A529-B8091CAC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DED3C6-AE07-43D1-A90E-744A18FB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dirty="0"/>
              <a:t>Hospodářství</a:t>
            </a:r>
          </a:p>
        </p:txBody>
      </p:sp>
      <p:pic>
        <p:nvPicPr>
          <p:cNvPr id="4" name="Obrázek 3" descr="Obsah obrázku tráva, exteriér, ovce, obloha&#10;&#10;Popis byl vytvořen automaticky">
            <a:extLst>
              <a:ext uri="{FF2B5EF4-FFF2-40B4-BE49-F238E27FC236}">
                <a16:creationId xmlns:a16="http://schemas.microsoft.com/office/drawing/2014/main" id="{A481BC6C-4A34-4618-9AE3-788DAEFF1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9" r="5290" b="2"/>
          <a:stretch/>
        </p:blipFill>
        <p:spPr>
          <a:xfrm>
            <a:off x="245803" y="200319"/>
            <a:ext cx="4232691" cy="316713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4EC234-9753-4C64-B133-ECFD8C4D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cs-CZ" sz="1800" dirty="0"/>
              <a:t>kromě úrodných nížin v moravských úvalech má kraj nekvalitní půdu, která se hodí spíš pro pastevectví</a:t>
            </a:r>
          </a:p>
          <a:p>
            <a:r>
              <a:rPr lang="cs-CZ" sz="1800" dirty="0"/>
              <a:t>průmysl zpracovatelský a gumárenský, kovodělný a elektrotechnický</a:t>
            </a:r>
          </a:p>
          <a:p>
            <a:r>
              <a:rPr lang="cs-CZ" sz="1800" dirty="0"/>
              <a:t>špatná dopravní obslužnost  v hornatém terénu</a:t>
            </a:r>
          </a:p>
          <a:p>
            <a:r>
              <a:rPr lang="cs-CZ" sz="1800" dirty="0"/>
              <a:t>dobré podmínky pro zemědělství jsou hlavně v nížinných oblastech pěstuje se zde: ovoce, brambory, cukrovka, kukuřice, obiloviny(pšenice, ječmen, …)</a:t>
            </a:r>
          </a:p>
          <a:p>
            <a:r>
              <a:rPr lang="cs-CZ" sz="1800" dirty="0"/>
              <a:t>v podhorských oblastech je chov skotu, ovcí</a:t>
            </a:r>
          </a:p>
          <a:p>
            <a:endParaRPr lang="cs-CZ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FE2EA-9E5E-4C8E-A341-C1D5842A2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974EC8-68EF-4705-928A-14A203F25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8E3E59-4600-4A0E-AFE3-8B8CC1D27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79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rom, hora, budova, tráva&#10;&#10;Popis byl vytvořen automaticky">
            <a:extLst>
              <a:ext uri="{FF2B5EF4-FFF2-40B4-BE49-F238E27FC236}">
                <a16:creationId xmlns:a16="http://schemas.microsoft.com/office/drawing/2014/main" id="{D62848A1-175F-4CB2-AB41-C2577FEC9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0" r="1" b="10219"/>
          <a:stretch/>
        </p:blipFill>
        <p:spPr>
          <a:xfrm>
            <a:off x="3344" y="4679245"/>
            <a:ext cx="4475150" cy="21787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1405D5-00BB-4CF4-AD7C-99307AD0E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6F89B6-95D4-48E4-AF64-FD544EC0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dirty="0"/>
              <a:t>Kultura</a:t>
            </a:r>
          </a:p>
        </p:txBody>
      </p:sp>
      <p:pic>
        <p:nvPicPr>
          <p:cNvPr id="5" name="Obrázek 4" descr="Obsah obrázku hora, příroda, exteriér, strom&#10;&#10;Popis byl vytvořen automaticky">
            <a:extLst>
              <a:ext uri="{FF2B5EF4-FFF2-40B4-BE49-F238E27FC236}">
                <a16:creationId xmlns:a16="http://schemas.microsoft.com/office/drawing/2014/main" id="{CE7A9050-D5A5-406F-AF38-E63918B48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" r="14623"/>
          <a:stretch/>
        </p:blipFill>
        <p:spPr>
          <a:xfrm>
            <a:off x="3344" y="10"/>
            <a:ext cx="4475150" cy="2178745"/>
          </a:xfrm>
          <a:prstGeom prst="rect">
            <a:avLst/>
          </a:prstGeom>
        </p:spPr>
      </p:pic>
      <p:pic>
        <p:nvPicPr>
          <p:cNvPr id="6" name="Obrázek 5" descr="Obsah obrázku budova, exteriér, obloha, tráva&#10;&#10;Popis byl vytvořen automaticky">
            <a:extLst>
              <a:ext uri="{FF2B5EF4-FFF2-40B4-BE49-F238E27FC236}">
                <a16:creationId xmlns:a16="http://schemas.microsoft.com/office/drawing/2014/main" id="{F13F57B1-22AD-40C7-BF2A-233C75FD2C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65" r="1" b="1"/>
          <a:stretch/>
        </p:blipFill>
        <p:spPr>
          <a:xfrm>
            <a:off x="3344" y="2339622"/>
            <a:ext cx="4475150" cy="217875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D65C71-A40E-4821-A97F-DCC7083F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7"/>
            <a:ext cx="6730276" cy="4472823"/>
          </a:xfrm>
        </p:spPr>
        <p:txBody>
          <a:bodyPr>
            <a:normAutofit/>
          </a:bodyPr>
          <a:lstStyle/>
          <a:p>
            <a:r>
              <a:rPr lang="cs-CZ" dirty="0"/>
              <a:t>je bohatý na tradiční a současnou místní kulturu zaměřenou na folklor, dechové hudby či lidová řemesla</a:t>
            </a:r>
          </a:p>
          <a:p>
            <a:r>
              <a:rPr lang="cs-CZ" dirty="0"/>
              <a:t>nachází se zde také mnoho sakrálních památek a významných poutních míst</a:t>
            </a:r>
          </a:p>
          <a:p>
            <a:r>
              <a:rPr lang="cs-CZ" b="1" u="sng" dirty="0"/>
              <a:t>Národní kulturní památky ve Zlínském kraji</a:t>
            </a:r>
            <a:r>
              <a:rPr lang="cs-CZ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Svatý Hostýn</a:t>
            </a:r>
          </a:p>
          <a:p>
            <a:r>
              <a:rPr lang="cs-CZ" dirty="0"/>
              <a:t>Hrad Buchlov</a:t>
            </a:r>
          </a:p>
          <a:p>
            <a:r>
              <a:rPr lang="cs-CZ" dirty="0"/>
              <a:t>Zámek Buchlovice</a:t>
            </a:r>
          </a:p>
          <a:p>
            <a:r>
              <a:rPr lang="cs-CZ" dirty="0"/>
              <a:t>Pustevny</a:t>
            </a:r>
          </a:p>
          <a:p>
            <a:r>
              <a:rPr lang="cs-CZ" dirty="0"/>
              <a:t>Valašské muzeum v přírodě</a:t>
            </a:r>
          </a:p>
          <a:p>
            <a:r>
              <a:rPr lang="cs-CZ" dirty="0"/>
              <a:t>Zámek Vizovice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280E79-C444-44A5-9B4A-113D8FD6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79A3B04-0EBA-484C-9BCE-4C4BAAE1B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691089-CAB1-40B0-BCB1-71528A2C5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46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C4426EF-38E4-4A3E-90C8-F7B1EF4F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9317" cy="3355942"/>
          </a:xfrm>
          <a:prstGeom prst="rect">
            <a:avLst/>
          </a:prstGeom>
          <a:blipFill dpi="0"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5D2310-3B2A-4793-B87E-396DDC0EB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3"/>
          <a:stretch/>
        </p:blipFill>
        <p:spPr>
          <a:xfrm>
            <a:off x="2913015" y="0"/>
            <a:ext cx="2996169" cy="3358597"/>
          </a:xfrm>
          <a:prstGeom prst="rect">
            <a:avLst/>
          </a:prstGeom>
        </p:spPr>
      </p:pic>
      <p:pic>
        <p:nvPicPr>
          <p:cNvPr id="6" name="Obrázek 5" descr="Obsah obrázku tráva, obloha, exteriér, strom&#10;&#10;Popis byl vytvořen automaticky">
            <a:extLst>
              <a:ext uri="{FF2B5EF4-FFF2-40B4-BE49-F238E27FC236}">
                <a16:creationId xmlns:a16="http://schemas.microsoft.com/office/drawing/2014/main" id="{A7F61671-EC75-4F30-AD14-CCF691CB8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4598"/>
          <a:stretch/>
        </p:blipFill>
        <p:spPr>
          <a:xfrm>
            <a:off x="20" y="3504904"/>
            <a:ext cx="5926333" cy="335309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A5BE5FF-FA6B-4FBD-A01A-56F481211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220" y="0"/>
            <a:ext cx="6104779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BA54E0-BD9C-4CD9-8EE7-67F895A7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000"/>
              <a:t>Kultura</a:t>
            </a:r>
          </a:p>
        </p:txBody>
      </p:sp>
      <p:pic>
        <p:nvPicPr>
          <p:cNvPr id="5" name="Obrázek 4" descr="Obsah obrázku obloha, exteriér, budova, hodiny&#10;&#10;Popis byl vytvořen automaticky">
            <a:extLst>
              <a:ext uri="{FF2B5EF4-FFF2-40B4-BE49-F238E27FC236}">
                <a16:creationId xmlns:a16="http://schemas.microsoft.com/office/drawing/2014/main" id="{25A43B12-78A7-4ED5-8E26-DDBB4AD7E3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16" r="8502"/>
          <a:stretch/>
        </p:blipFill>
        <p:spPr>
          <a:xfrm>
            <a:off x="20" y="10"/>
            <a:ext cx="2769297" cy="335593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4A9E3A-42C3-466A-984B-5C55B3C47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cs-CZ" dirty="0"/>
              <a:t>Zlínský Baťův mrakodrap, vysoký 77,5 metru, byl v době svého vzniku nejvyšší budovou ve střední Evropě</a:t>
            </a:r>
          </a:p>
          <a:p>
            <a:r>
              <a:rPr lang="cs-CZ" dirty="0"/>
              <a:t>Památník Tomáše Bati</a:t>
            </a:r>
          </a:p>
          <a:p>
            <a:r>
              <a:rPr lang="cs-CZ" dirty="0"/>
              <a:t>Baťův kanál</a:t>
            </a:r>
          </a:p>
          <a:p>
            <a:endParaRPr lang="cs-CZ" sz="18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465F2D-14C8-40D2-A337-B0B3118F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5B54B45-B64D-427E-BA59-F4983E027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7C02F7-77AF-4556-9310-481D67912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19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9B68D6-C6CC-4D1D-92F1-5FE2522D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DD213B-C9EB-45B5-B3F7-F974806E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/>
              <a:t>Přírodní zajímavosti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02083-A436-48B2-BC13-DCADBEEB2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1758461"/>
            <a:ext cx="7012052" cy="4928420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nejvyšší bod</a:t>
            </a:r>
            <a:r>
              <a:rPr lang="cs-CZ" dirty="0"/>
              <a:t>: Čertův mlýn (1 206 m n. m.)</a:t>
            </a:r>
          </a:p>
          <a:p>
            <a:r>
              <a:rPr lang="cs-CZ" b="1" u="sng" dirty="0"/>
              <a:t>v kraji se nachází také 6 přírodních parků: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Vizovické vrchy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Záhlinické rybníky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Želechovické paseky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Hostýnské vrchy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Chřiby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Prakšická vrchovina</a:t>
            </a:r>
          </a:p>
          <a:p>
            <a:r>
              <a:rPr lang="cs-CZ" dirty="0"/>
              <a:t>ve Zlínském kraji rostou i vzácné orchideje</a:t>
            </a:r>
          </a:p>
          <a:p>
            <a:r>
              <a:rPr lang="cs-CZ" dirty="0"/>
              <a:t>náleží území kraje k západním Karpatům</a:t>
            </a:r>
          </a:p>
          <a:p>
            <a:r>
              <a:rPr lang="cs-CZ" dirty="0"/>
              <a:t>podstatná část území je kopcovitá či hornatá</a:t>
            </a:r>
          </a:p>
          <a:p>
            <a:r>
              <a:rPr lang="cs-CZ" dirty="0"/>
              <a:t>ZOO Zlín</a:t>
            </a:r>
          </a:p>
        </p:txBody>
      </p:sp>
      <p:pic>
        <p:nvPicPr>
          <p:cNvPr id="4" name="Obrázek 3" descr="Obsah obrázku strom, exteriér, skála, tráva&#10;&#10;Popis byl vytvořen automaticky">
            <a:extLst>
              <a:ext uri="{FF2B5EF4-FFF2-40B4-BE49-F238E27FC236}">
                <a16:creationId xmlns:a16="http://schemas.microsoft.com/office/drawing/2014/main" id="{28DEC473-43B6-48E6-9104-6E79880AF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741" y="633998"/>
            <a:ext cx="3369177" cy="22489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32A386-7C2A-439A-BB1D-5CC2440E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1CD6A5D-4173-44ED-B98B-3F6324222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485095-E900-493D-BBC5-801B7384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6185C4CA-4C24-455E-BC9B-4B0304DF3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610" y="3269128"/>
            <a:ext cx="4201479" cy="23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B5871-EE30-4183-9481-F776CB814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56245"/>
          </a:xfrm>
        </p:spPr>
        <p:txBody>
          <a:bodyPr/>
          <a:lstStyle/>
          <a:p>
            <a:r>
              <a:rPr lang="cs-CZ" sz="4400" dirty="0"/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A78C1F-EC61-47A8-84A3-F3D96E91B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40877"/>
            <a:ext cx="10058400" cy="4202723"/>
          </a:xfrm>
        </p:spPr>
        <p:txBody>
          <a:bodyPr/>
          <a:lstStyle/>
          <a:p>
            <a:r>
              <a:rPr lang="cs-CZ" sz="1600" dirty="0">
                <a:hlinkClick r:id="rId2"/>
              </a:rPr>
              <a:t>https://cs.wikipedia.org/wiki/Zl%C3%ADnsk%C3%BD_kraj#Kultura</a:t>
            </a:r>
            <a:endParaRPr lang="cs-CZ" sz="1600" dirty="0"/>
          </a:p>
          <a:p>
            <a:r>
              <a:rPr lang="cs-CZ" sz="1600" dirty="0">
                <a:hlinkClick r:id="rId3"/>
              </a:rPr>
              <a:t>http://www.zcsol.cz/zaklad/stranky_predmetu/z/prezentace_kraje_cr/Zlinsky_stepanka.ppt</a:t>
            </a:r>
            <a:endParaRPr lang="cs-CZ" sz="1600" dirty="0"/>
          </a:p>
          <a:p>
            <a:r>
              <a:rPr lang="cs-CZ" sz="1600" dirty="0">
                <a:hlinkClick r:id="rId4"/>
              </a:rPr>
              <a:t>https://www.kr-zlinsky.cz/kultura-cl-3781.html</a:t>
            </a:r>
            <a:endParaRPr lang="cs-CZ" sz="1600" dirty="0"/>
          </a:p>
          <a:p>
            <a:r>
              <a:rPr lang="cs-CZ" sz="1600" dirty="0">
                <a:hlinkClick r:id="rId5"/>
              </a:rPr>
              <a:t>https://www.kr-zlinsky.cz/priroda-a-krajina-cl-3783.html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3576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271</Words>
  <Application>Microsoft Office PowerPoint</Application>
  <PresentationFormat>Širokoúhlá obrazovka</PresentationFormat>
  <Paragraphs>49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Arial</vt:lpstr>
      <vt:lpstr>Calibri</vt:lpstr>
      <vt:lpstr>Georgia</vt:lpstr>
      <vt:lpstr>Rockwell Extra Bold</vt:lpstr>
      <vt:lpstr>Trebuchet MS</vt:lpstr>
      <vt:lpstr>Wingdings</vt:lpstr>
      <vt:lpstr>Dřevo</vt:lpstr>
      <vt:lpstr>Zlínský kraj</vt:lpstr>
      <vt:lpstr>Základní informace</vt:lpstr>
      <vt:lpstr>Hospodářství</vt:lpstr>
      <vt:lpstr>Kultura</vt:lpstr>
      <vt:lpstr>Kultura</vt:lpstr>
      <vt:lpstr>Přírodní zajímavosti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Zlínský kraj</dc:title>
  <dc:creator>Brano Hamornik</dc:creator>
  <cp:lastModifiedBy>Brano Hamornik</cp:lastModifiedBy>
  <cp:revision>1</cp:revision>
  <dcterms:created xsi:type="dcterms:W3CDTF">2020-01-19T14:16:41Z</dcterms:created>
  <dcterms:modified xsi:type="dcterms:W3CDTF">2020-01-19T14:20:39Z</dcterms:modified>
</cp:coreProperties>
</file>