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74" r:id="rId8"/>
    <p:sldId id="260" r:id="rId9"/>
    <p:sldId id="268" r:id="rId10"/>
    <p:sldId id="261" r:id="rId11"/>
    <p:sldId id="269" r:id="rId12"/>
    <p:sldId id="275" r:id="rId13"/>
    <p:sldId id="262" r:id="rId14"/>
    <p:sldId id="270" r:id="rId15"/>
    <p:sldId id="263" r:id="rId16"/>
    <p:sldId id="271" r:id="rId17"/>
    <p:sldId id="264" r:id="rId18"/>
    <p:sldId id="272" r:id="rId19"/>
    <p:sldId id="276" r:id="rId20"/>
    <p:sldId id="26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81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3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7D2F-0BFC-452D-9BF3-7FBF5DC3D4E7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A259-D4DD-4F72-9EF8-42C55318F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pretina šarlatová a kýlnatá: Pěstujte i méně tradiční druhy kopr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000"/>
            <a:ext cx="9137987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2969" y="314892"/>
            <a:ext cx="7772400" cy="990821"/>
          </a:xfrm>
        </p:spPr>
        <p:txBody>
          <a:bodyPr>
            <a:noAutofit/>
          </a:bodyPr>
          <a:lstStyle/>
          <a:p>
            <a:r>
              <a:rPr lang="cs-CZ" sz="7200" b="1" dirty="0" smtClean="0"/>
              <a:t>Dvouděložné rostliny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6348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B</a:t>
            </a:r>
            <a:r>
              <a:rPr lang="cs-CZ" sz="4800" b="1" dirty="0" smtClean="0"/>
              <a:t>rukvovité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5"/>
            <a:ext cx="7886700" cy="175613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jednoleté nebo vytrvalé byliny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čtyřčetné květy, bílé nebo žluté květy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</a:t>
            </a:r>
            <a:r>
              <a:rPr lang="cs-CZ" sz="2400" b="1" dirty="0" smtClean="0"/>
              <a:t>šešule nebo šešulka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obsahují hořčičné látky  ostřejší chuti</a:t>
            </a:r>
          </a:p>
        </p:txBody>
      </p:sp>
      <p:pic>
        <p:nvPicPr>
          <p:cNvPr id="10242" name="Picture 2" descr="brukev řepka olejka - Brassica napus | Květena České republik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80" y="3467720"/>
            <a:ext cx="2081081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26642" y="6316023"/>
            <a:ext cx="214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šešule řepky olejky</a:t>
            </a:r>
            <a:endParaRPr lang="en-US" sz="2000" dirty="0"/>
          </a:p>
        </p:txBody>
      </p:sp>
      <p:pic>
        <p:nvPicPr>
          <p:cNvPr id="10244" name="Picture 4" descr="Herbář Wendys - Thlaspi arvense - penízek rol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28" y="362732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31243" y="5839610"/>
            <a:ext cx="26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šešulka penízku rolního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8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Brukvovité - zástupci</a:t>
            </a:r>
            <a:endParaRPr lang="en-US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2352" y="3607026"/>
            <a:ext cx="1622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brukev řepka olejka</a:t>
            </a:r>
          </a:p>
          <a:p>
            <a:pPr algn="ctr"/>
            <a:r>
              <a:rPr lang="cs-CZ" sz="2000" dirty="0" smtClean="0"/>
              <a:t>(výroba oleje a biopaliva)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3365" y="1345361"/>
            <a:ext cx="134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užitkové:</a:t>
            </a:r>
            <a:endParaRPr lang="en-US" sz="2400" b="1" dirty="0"/>
          </a:p>
        </p:txBody>
      </p:sp>
      <p:pic>
        <p:nvPicPr>
          <p:cNvPr id="11266" name="Picture 2" descr="Herbář Wendys - Brassica napus subsp. napus - brukev řepka olej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2" y="1807026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ukové tex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71" y="1785252"/>
            <a:ext cx="239808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86662" y="3607026"/>
            <a:ext cx="162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hořčice setá (hořčičná semínka)</a:t>
            </a:r>
            <a:endParaRPr lang="en-US" sz="2000" dirty="0"/>
          </a:p>
        </p:txBody>
      </p:sp>
      <p:pic>
        <p:nvPicPr>
          <p:cNvPr id="11272" name="Picture 8" descr="Ředkev setá (Raphanus sativus L.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07" y="178525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34145" y="3585252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ředkev setá</a:t>
            </a:r>
            <a:endParaRPr lang="en-US" sz="2000" dirty="0"/>
          </a:p>
        </p:txBody>
      </p:sp>
      <p:pic>
        <p:nvPicPr>
          <p:cNvPr id="11274" name="Picture 10" descr="Křen selský a jeho léčivé účinky, využití a pěstování - Bylinkovo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6067"/>
          <a:stretch/>
        </p:blipFill>
        <p:spPr bwMode="auto">
          <a:xfrm>
            <a:off x="6601960" y="1785252"/>
            <a:ext cx="237628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941141" y="3607026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křen selský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56025" y="4444408"/>
            <a:ext cx="2532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/>
              <a:t>odrůdy brukve zelné</a:t>
            </a:r>
            <a:endParaRPr lang="en-US" sz="2000" u="sng" dirty="0"/>
          </a:p>
        </p:txBody>
      </p:sp>
      <p:pic>
        <p:nvPicPr>
          <p:cNvPr id="11276" name="Picture 12" descr="Kedlubna bílá v akci | Kupi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4" y="4929991"/>
            <a:ext cx="19615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-88401" y="6426772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kedlubna</a:t>
            </a:r>
            <a:endParaRPr lang="en-US" sz="2000" dirty="0"/>
          </a:p>
        </p:txBody>
      </p:sp>
      <p:pic>
        <p:nvPicPr>
          <p:cNvPr id="11278" name="Picture 14" descr="Zelí hlávkové | Brassica oleracea pěstování - ČESKÉSTAVBY.cz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/>
          <a:stretch/>
        </p:blipFill>
        <p:spPr bwMode="auto">
          <a:xfrm>
            <a:off x="2533930" y="4844518"/>
            <a:ext cx="215101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528442" y="6457890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hlávkové zelí</a:t>
            </a:r>
            <a:endParaRPr lang="en-US" sz="2000" dirty="0"/>
          </a:p>
        </p:txBody>
      </p:sp>
      <p:pic>
        <p:nvPicPr>
          <p:cNvPr id="11280" name="Picture 16" descr="Kapusta hlávková | Farma Ráječ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71" y="4844518"/>
            <a:ext cx="238227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938617" y="6394201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kapusta</a:t>
            </a:r>
            <a:endParaRPr lang="en-US" sz="2000" dirty="0"/>
          </a:p>
        </p:txBody>
      </p:sp>
      <p:pic>
        <p:nvPicPr>
          <p:cNvPr id="11282" name="Picture 18" descr="Květák 1ks (cca 1000g) - Online supermarket Rohlik.cz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46" y="477251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7055946" y="6394201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květák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Brukvovité - zástupci</a:t>
            </a:r>
            <a:endParaRPr lang="en-US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1506" y="1533086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plané:</a:t>
            </a:r>
            <a:endParaRPr lang="en-US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717604" y="4513193"/>
            <a:ext cx="201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kokoška pastuší tobolka</a:t>
            </a:r>
            <a:endParaRPr lang="en-US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35836" y="4667081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penízek rolní</a:t>
            </a:r>
            <a:endParaRPr lang="en-US" sz="2000" dirty="0"/>
          </a:p>
        </p:txBody>
      </p:sp>
      <p:pic>
        <p:nvPicPr>
          <p:cNvPr id="12290" name="Picture 2" descr="Kokoška pastuší tobolka ( Capsella bursa-pastoris ) | Bylinná léká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30" y="1928719"/>
            <a:ext cx="18872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enízek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3193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Miříkovité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4"/>
            <a:ext cx="7886700" cy="3148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většinou dvouleté byliny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aromatické (obsahují vonné látky)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kořenová zelenina, koření, úporné plevele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vytváří zásobní kořeny (bulvy – celer, mrkev, petržel)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složené listy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květenství </a:t>
            </a:r>
            <a:r>
              <a:rPr lang="cs-CZ" sz="2400" b="1" dirty="0" smtClean="0"/>
              <a:t>okolík</a:t>
            </a:r>
            <a:r>
              <a:rPr lang="cs-CZ" sz="2400" dirty="0" smtClean="0"/>
              <a:t> (drobné kvítky)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nažka</a:t>
            </a:r>
          </a:p>
        </p:txBody>
      </p:sp>
      <p:pic>
        <p:nvPicPr>
          <p:cNvPr id="13314" name="Picture 2" descr="Okolík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08" y="3633756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kol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6" y="4723391"/>
            <a:ext cx="47625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17640" y="6344491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OKOLÍK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0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Miříkovité - zástupci</a:t>
            </a:r>
            <a:endParaRPr lang="en-US" sz="4800" b="1" dirty="0"/>
          </a:p>
        </p:txBody>
      </p:sp>
      <p:pic>
        <p:nvPicPr>
          <p:cNvPr id="14338" name="Picture 2" descr="Zbožíznalství - Mrkev - Milujivaření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3" y="1490579"/>
            <a:ext cx="24774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1506" y="1533086"/>
            <a:ext cx="132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zelenina:</a:t>
            </a:r>
            <a:endParaRPr lang="en-US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4620" y="3290579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mrkev setá</a:t>
            </a:r>
            <a:endParaRPr lang="en-US" sz="2000" dirty="0"/>
          </a:p>
        </p:txBody>
      </p:sp>
      <p:pic>
        <p:nvPicPr>
          <p:cNvPr id="14340" name="Picture 4" descr="Petržel - pěstování, tipy pro zahrádkář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/>
          <a:stretch/>
        </p:blipFill>
        <p:spPr bwMode="auto">
          <a:xfrm>
            <a:off x="2668661" y="1619881"/>
            <a:ext cx="244834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021760" y="3404303"/>
            <a:ext cx="185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petržel obecná</a:t>
            </a:r>
            <a:endParaRPr lang="en-US" sz="2000" dirty="0"/>
          </a:p>
        </p:txBody>
      </p:sp>
      <p:pic>
        <p:nvPicPr>
          <p:cNvPr id="14342" name="Picture 6" descr="cel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38" y="1604303"/>
            <a:ext cx="11758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002780" y="3384147"/>
            <a:ext cx="185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miřík celer</a:t>
            </a:r>
            <a:endParaRPr lang="en-US" sz="2000" dirty="0"/>
          </a:p>
        </p:txBody>
      </p:sp>
      <p:pic>
        <p:nvPicPr>
          <p:cNvPr id="14344" name="Picture 8" descr="Kopr vonný – Wikiped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68" y="1763918"/>
            <a:ext cx="244528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759922" y="3419881"/>
            <a:ext cx="185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kopr vonný</a:t>
            </a:r>
            <a:endParaRPr lang="en-US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8554" y="3784257"/>
            <a:ext cx="107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koření:</a:t>
            </a:r>
            <a:endParaRPr lang="en-US" sz="2400" b="1" dirty="0"/>
          </a:p>
        </p:txBody>
      </p:sp>
      <p:pic>
        <p:nvPicPr>
          <p:cNvPr id="14346" name="Picture 10" descr="Kmín kořenný ( Carum carvi ) | Bylinná lékár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4" y="424165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4413" y="6098945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kmín kořenný</a:t>
            </a:r>
            <a:endParaRPr lang="en-US" sz="2000" dirty="0"/>
          </a:p>
        </p:txBody>
      </p:sp>
      <p:pic>
        <p:nvPicPr>
          <p:cNvPr id="14348" name="Picture 12" descr="Fenykl sladký známý též jako florentský nebo boloňský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r="13981"/>
          <a:stretch/>
        </p:blipFill>
        <p:spPr bwMode="auto">
          <a:xfrm>
            <a:off x="2695585" y="4241656"/>
            <a:ext cx="227086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985427" y="6098945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fenykl obecný</a:t>
            </a:r>
            <a:endParaRPr lang="en-US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117007" y="3804413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plané:</a:t>
            </a:r>
            <a:endParaRPr lang="en-US" sz="2400" b="1" dirty="0"/>
          </a:p>
        </p:txBody>
      </p:sp>
      <p:pic>
        <p:nvPicPr>
          <p:cNvPr id="14350" name="Picture 14" descr="Bolehlav plamat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18" y="413305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747079" y="5871154"/>
            <a:ext cx="4602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bolehlav plamatý</a:t>
            </a:r>
          </a:p>
          <a:p>
            <a:pPr algn="ctr"/>
            <a:r>
              <a:rPr lang="cs-CZ" sz="2000" dirty="0" smtClean="0"/>
              <a:t>(jedovatý, na kůži dělá puchýře, ve středověku otravy)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6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B</a:t>
            </a:r>
            <a:r>
              <a:rPr lang="cs-CZ" sz="4800" b="1" dirty="0" smtClean="0"/>
              <a:t>obovité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893" y="1398850"/>
            <a:ext cx="8200457" cy="4778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byliny i dřeviny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patří mezi ně </a:t>
            </a:r>
            <a:r>
              <a:rPr lang="cs-CZ" sz="2400" b="1" dirty="0" smtClean="0"/>
              <a:t>luštěniny</a:t>
            </a:r>
            <a:r>
              <a:rPr lang="cs-CZ" sz="2400" dirty="0" smtClean="0"/>
              <a:t> – bohaté na </a:t>
            </a:r>
            <a:r>
              <a:rPr lang="cs-CZ" sz="2400" b="1" dirty="0" smtClean="0"/>
              <a:t>bílkoviny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složené listy s </a:t>
            </a:r>
            <a:r>
              <a:rPr lang="cs-CZ" sz="2400" b="1" dirty="0" smtClean="0"/>
              <a:t>úponky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souměrné květy se speciální stavbou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</a:t>
            </a:r>
            <a:r>
              <a:rPr lang="cs-CZ" sz="2400" b="1" dirty="0" smtClean="0"/>
              <a:t>lusk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na kořenech vytvářejí hlízy s bakteriemi, které vážou dusík (dusík je důležitý pro stavbu bílkovin, proto mají hodně bílkovin)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endParaRPr lang="cs-CZ" sz="2400" dirty="0" smtClean="0"/>
          </a:p>
        </p:txBody>
      </p:sp>
      <p:pic>
        <p:nvPicPr>
          <p:cNvPr id="15362" name="Picture 2" descr="Začínáme s příkrmy krok za krokem - zelenina - od ukončeného 6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77" y="4639715"/>
            <a:ext cx="26121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644504" y="6340464"/>
            <a:ext cx="162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lusk</a:t>
            </a:r>
            <a:endParaRPr lang="en-US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33" y="4492614"/>
            <a:ext cx="2466975" cy="18478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256698" y="6343045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úponky hrachu</a:t>
            </a:r>
            <a:endParaRPr lang="en-US" sz="2400" dirty="0"/>
          </a:p>
        </p:txBody>
      </p:sp>
      <p:pic>
        <p:nvPicPr>
          <p:cNvPr id="11" name="Picture 2" descr="Bobovité. - ppt stáhnou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t="19965" r="6271" b="6393"/>
          <a:stretch/>
        </p:blipFill>
        <p:spPr bwMode="auto">
          <a:xfrm>
            <a:off x="6276844" y="1398850"/>
            <a:ext cx="2819265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Bobovité - zástupci</a:t>
            </a:r>
            <a:endParaRPr lang="en-US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4300" y="3654032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hrách setý</a:t>
            </a:r>
            <a:endParaRPr lang="en-US" sz="2000" dirty="0"/>
          </a:p>
        </p:txBody>
      </p:sp>
      <p:pic>
        <p:nvPicPr>
          <p:cNvPr id="16388" name="Picture 4" descr="BIO osiva hrách setý Karina, bio hrách setý, vypěstujte si zdravý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8" y="181063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azol obecný (Phaseolus vulgaris) - Dary od přír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9" y="182096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049773" y="3654032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fazol obecný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5688" y="1348968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luštěniny: </a:t>
            </a:r>
            <a:endParaRPr lang="en-US" sz="2400" b="1" dirty="0"/>
          </a:p>
        </p:txBody>
      </p:sp>
      <p:pic>
        <p:nvPicPr>
          <p:cNvPr id="16392" name="Picture 8" descr="Čočka - účinky, rizika a nutriční profil | Blendea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1"/>
          <a:stretch/>
        </p:blipFill>
        <p:spPr bwMode="auto">
          <a:xfrm>
            <a:off x="3688690" y="1827142"/>
            <a:ext cx="25241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42038" y="3654032"/>
            <a:ext cx="221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čočka kuchyňská</a:t>
            </a:r>
            <a:endParaRPr lang="en-US" sz="2000" dirty="0"/>
          </a:p>
        </p:txBody>
      </p:sp>
      <p:pic>
        <p:nvPicPr>
          <p:cNvPr id="16394" name="Picture 10" descr="Sója luštinatá (Glycine max (L.) Merr.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16" y="1829910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905788" y="3680922"/>
            <a:ext cx="221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sója luštinatá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84212" y="4002914"/>
            <a:ext cx="375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pícniny (krmivo pro zvířata):</a:t>
            </a:r>
            <a:endParaRPr lang="en-US" sz="2400" b="1" dirty="0"/>
          </a:p>
        </p:txBody>
      </p:sp>
      <p:pic>
        <p:nvPicPr>
          <p:cNvPr id="16396" name="Picture 12" descr="Jetel luční a její účinky nejen na menopauzu - Erekce Gu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/>
        </p:blipFill>
        <p:spPr bwMode="auto">
          <a:xfrm>
            <a:off x="244462" y="4472770"/>
            <a:ext cx="201772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26996" y="6280961"/>
            <a:ext cx="162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jetel luční</a:t>
            </a:r>
            <a:endParaRPr lang="en-US" sz="2000" dirty="0"/>
          </a:p>
        </p:txBody>
      </p:sp>
      <p:pic>
        <p:nvPicPr>
          <p:cNvPr id="16398" name="Picture 14" descr="Tolice Vojtěška - Medicago sativa - PŘÍRODA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27" y="4446423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574028" y="6272770"/>
            <a:ext cx="195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tolice vojtěška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85378" y="4081032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plané: </a:t>
            </a:r>
            <a:endParaRPr lang="en-US" sz="2400" b="1" dirty="0"/>
          </a:p>
        </p:txBody>
      </p:sp>
      <p:pic>
        <p:nvPicPr>
          <p:cNvPr id="16400" name="Picture 16" descr="Vlčí bob mnoholistý | Naturfoto.cz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5"/>
          <a:stretch/>
        </p:blipFill>
        <p:spPr bwMode="auto">
          <a:xfrm>
            <a:off x="4940957" y="4480961"/>
            <a:ext cx="18637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Trnovník akát (Robinia pseudacacia) semena 30 kusů – Žít s přírodo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2" y="438274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839643" y="6172662"/>
            <a:ext cx="195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trnovník akát (dřevina)</a:t>
            </a:r>
            <a:endParaRPr lang="en-US" sz="2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749827" y="6328560"/>
            <a:ext cx="228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vlčí bob mnoholistý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Lilkovité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4"/>
            <a:ext cx="7886700" cy="4602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mají velký význam pro člověka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některé užitkové rostliny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mnoho druhů je jedovatých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byliny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pětičetné květy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střídavé listy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</a:t>
            </a:r>
            <a:r>
              <a:rPr lang="cs-CZ" sz="2400" b="1" dirty="0" smtClean="0"/>
              <a:t>bobule</a:t>
            </a:r>
          </a:p>
        </p:txBody>
      </p:sp>
    </p:spTree>
    <p:extLst>
      <p:ext uri="{BB962C8B-B14F-4D97-AF65-F5344CB8AC3E}">
        <p14:creationId xmlns:p14="http://schemas.microsoft.com/office/powerpoint/2010/main" val="5270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Lilkovité - zástupci</a:t>
            </a:r>
            <a:endParaRPr lang="en-US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144" y="1322750"/>
            <a:ext cx="195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užitkové:</a:t>
            </a:r>
            <a:endParaRPr lang="en-US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0992" y="1397504"/>
            <a:ext cx="595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lilek brambor </a:t>
            </a:r>
            <a:r>
              <a:rPr lang="cs-CZ" sz="2000" dirty="0" smtClean="0"/>
              <a:t>– kromě hlíz je celá rostlina jedovatá </a:t>
            </a:r>
            <a:endParaRPr lang="en-US" sz="2000" dirty="0"/>
          </a:p>
        </p:txBody>
      </p:sp>
      <p:pic>
        <p:nvPicPr>
          <p:cNvPr id="17410" name="Picture 2" descr="Solanum tuberosum | lilek brambor :: BOTANICKÁ FOTOGALE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19" y="1994729"/>
            <a:ext cx="23813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ovídání o bramborách - Životní st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16794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25460" y="3930289"/>
            <a:ext cx="209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sklízíme oddenkové hlízy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46572" y="3794729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plody bobule</a:t>
            </a:r>
            <a:endParaRPr lang="en-US" sz="2000" dirty="0"/>
          </a:p>
        </p:txBody>
      </p:sp>
      <p:pic>
        <p:nvPicPr>
          <p:cNvPr id="17414" name="Picture 6" descr="Pamiętaj, aby zawsze odkrawać zieloną część ziemniaka. Zjadając ją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75" y="1939575"/>
            <a:ext cx="346938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950578" y="3692982"/>
            <a:ext cx="353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na světle brambory zelenají  (hromadění chlorofylu), mírně jedovaté (obsahují solanin)</a:t>
            </a:r>
            <a:endParaRPr lang="en-US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6390" y="6451615"/>
            <a:ext cx="174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lilek rajče</a:t>
            </a:r>
            <a:endParaRPr lang="en-US" sz="2000" b="1" dirty="0"/>
          </a:p>
        </p:txBody>
      </p:sp>
      <p:pic>
        <p:nvPicPr>
          <p:cNvPr id="17416" name="Picture 8" descr="Světem rostlin | lilek rajče Dafne F1 - Solanum lycopersicum Dafne 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4" y="4657890"/>
            <a:ext cx="15769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Pěstování paprik | Prima nápad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r="14345"/>
          <a:stretch/>
        </p:blipFill>
        <p:spPr bwMode="auto">
          <a:xfrm>
            <a:off x="2082708" y="4657890"/>
            <a:ext cx="20294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085540" y="6436060"/>
            <a:ext cx="174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paprika</a:t>
            </a:r>
            <a:endParaRPr lang="en-US" sz="2000" b="1" dirty="0"/>
          </a:p>
        </p:txBody>
      </p:sp>
      <p:pic>
        <p:nvPicPr>
          <p:cNvPr id="17420" name="Picture 12" descr="Tabák virginský - Nicotiana tabacum - pěstován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6" y="4651615"/>
            <a:ext cx="15713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858913" y="6433280"/>
            <a:ext cx="218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tabák virginský</a:t>
            </a:r>
            <a:endParaRPr lang="en-US" sz="2000" b="1" dirty="0"/>
          </a:p>
        </p:txBody>
      </p:sp>
      <p:pic>
        <p:nvPicPr>
          <p:cNvPr id="17422" name="Picture 14" descr="Tabák Javaanse Jongens Halfzware 30g | CeskaTrafika.eu - prodej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7238" r="11195" b="15429"/>
          <a:stretch/>
        </p:blipFill>
        <p:spPr bwMode="auto">
          <a:xfrm>
            <a:off x="5324598" y="5426458"/>
            <a:ext cx="161146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petúnie zahradn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36" y="4754366"/>
            <a:ext cx="2112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851636" y="6373345"/>
            <a:ext cx="218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petunie</a:t>
            </a:r>
            <a:r>
              <a:rPr lang="cs-CZ" sz="2000" b="1" dirty="0" smtClean="0"/>
              <a:t> zahradní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85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Lilkovité - zástupci</a:t>
            </a:r>
            <a:endParaRPr lang="en-US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94" y="1354422"/>
            <a:ext cx="195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jedovaté: </a:t>
            </a:r>
            <a:endParaRPr lang="en-US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0900" y="3983655"/>
            <a:ext cx="269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rulík zlomocný</a:t>
            </a:r>
          </a:p>
          <a:p>
            <a:pPr algn="ctr"/>
            <a:r>
              <a:rPr lang="cs-CZ" sz="2000" dirty="0" smtClean="0"/>
              <a:t>(obsahuje atropin – využití v očním lékařství na rozšíření zornic)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3414" y="3983655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durman obecný</a:t>
            </a:r>
            <a:endParaRPr lang="en-US" sz="2000" dirty="0"/>
          </a:p>
        </p:txBody>
      </p:sp>
      <p:pic>
        <p:nvPicPr>
          <p:cNvPr id="19458" name="Picture 2" descr="Herbář Wendys - Atropa bella-donna - rulík zlomocn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 bwMode="auto">
          <a:xfrm>
            <a:off x="841735" y="2106760"/>
            <a:ext cx="26064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brázek - Datura stramonium (durman obecný) | BioLib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85" y="210676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lín černý – Herbá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15" y="21067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952785" y="4063387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blín černý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3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96" y="322855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Hlavní znaky dvouděložných rostlin</a:t>
            </a:r>
            <a:endParaRPr lang="en-US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3352"/>
            <a:ext cx="7886700" cy="28158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2 dělohy v semenu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klíčí dvěma děložními lístky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hlavní kořen a postranní kořeny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zpeřená žilnatina listu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čtyřčetné nebo pětičetné květy, rozlišené na kalich a korunu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uspořádané cévní svazky</a:t>
            </a:r>
          </a:p>
        </p:txBody>
      </p:sp>
      <p:pic>
        <p:nvPicPr>
          <p:cNvPr id="2050" name="Picture 2" descr="Pryskyřník prudký (Ranunculus acris L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0" y="4358927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t5- PřP- 9 Vytvořila: Mgr. Pavlína Kapavík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79" y="3964369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SSICA NAPUS L. subsp. NAPUS – brukev řepka olejka / kapust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06" y="4358927"/>
            <a:ext cx="240281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avba ston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25" y="1443987"/>
            <a:ext cx="271764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03039" y="2710228"/>
            <a:ext cx="305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uspořádané a neuspořádané cévní svazky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16663" y="6248634"/>
            <a:ext cx="30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pětičetný květ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03560" y="6248634"/>
            <a:ext cx="30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čtyřčetný květ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51829" y="6433300"/>
            <a:ext cx="30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zpeřená žilnatina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7238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Hvězdnicovité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6740"/>
            <a:ext cx="7886700" cy="4790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nejpočetnější</a:t>
            </a:r>
            <a:r>
              <a:rPr lang="cs-CZ" sz="2400" dirty="0" smtClean="0"/>
              <a:t> skupina dvouděložných rostlin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rozmanité barvy květů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květenství </a:t>
            </a:r>
            <a:r>
              <a:rPr lang="cs-CZ" sz="2400" b="1" dirty="0" smtClean="0"/>
              <a:t>úbor </a:t>
            </a:r>
            <a:r>
              <a:rPr lang="cs-CZ" sz="2400" dirty="0" smtClean="0"/>
              <a:t>(vypadá jako jeden květ, ale není)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nažka někdy s chmýřím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mají </a:t>
            </a:r>
            <a:r>
              <a:rPr lang="cs-CZ" sz="2400" b="1" dirty="0" smtClean="0"/>
              <a:t>mléčnice</a:t>
            </a:r>
            <a:r>
              <a:rPr lang="cs-CZ" sz="2400" dirty="0" smtClean="0"/>
              <a:t> – při poranění vytéká bílá tekutina, která je hořká (obrana proti býložravcům a pro zacelení poraněné části těla)</a:t>
            </a:r>
          </a:p>
        </p:txBody>
      </p:sp>
      <p:pic>
        <p:nvPicPr>
          <p:cNvPr id="18434" name="Picture 2" descr="fotografický klíč k určování cévnatých rostlin :: BOTANICKÁ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/>
          <a:stretch/>
        </p:blipFill>
        <p:spPr bwMode="auto">
          <a:xfrm>
            <a:off x="2208431" y="4399409"/>
            <a:ext cx="3348000" cy="17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1665298" y="4977728"/>
            <a:ext cx="908344" cy="30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3815047" y="4444795"/>
            <a:ext cx="248280" cy="6722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879109" y="5537985"/>
            <a:ext cx="790601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566765" y="4075463"/>
            <a:ext cx="406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trubicovité květy (nesou pohlavní orgány)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130637" y="4793841"/>
            <a:ext cx="198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jazykovité květy (lákají hmyz)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090688" y="5537985"/>
            <a:ext cx="7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zákrov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34422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Hvězdnicovité - zástupci</a:t>
            </a:r>
            <a:endParaRPr lang="en-US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-115401" y="1219386"/>
            <a:ext cx="195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užitkové: </a:t>
            </a:r>
            <a:endParaRPr lang="en-US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-106931" y="3520004"/>
            <a:ext cx="209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slunečnice roční (semena – olej)</a:t>
            </a:r>
            <a:endParaRPr lang="en-US" sz="2000" dirty="0"/>
          </a:p>
        </p:txBody>
      </p:sp>
      <p:pic>
        <p:nvPicPr>
          <p:cNvPr id="20482" name="Picture 2" descr="Slunečnice roční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8" y="1723812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41433" y="1207192"/>
            <a:ext cx="195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okrasné: </a:t>
            </a:r>
            <a:endParaRPr lang="en-US" sz="2400" b="1" dirty="0"/>
          </a:p>
        </p:txBody>
      </p:sp>
      <p:pic>
        <p:nvPicPr>
          <p:cNvPr id="20484" name="Picture 4" descr="Jaké květiny měli v oblibě slavní spisovatelé? | iReceptář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79" y="1723127"/>
            <a:ext cx="24827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040309" y="3535321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jiřina</a:t>
            </a:r>
            <a:endParaRPr lang="en-US" sz="2000" dirty="0"/>
          </a:p>
        </p:txBody>
      </p:sp>
      <p:pic>
        <p:nvPicPr>
          <p:cNvPr id="20486" name="Picture 6" descr="Astry – nádherné balkonové květiny | Balkonové květi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8"/>
          <a:stretch/>
        </p:blipFill>
        <p:spPr bwMode="auto">
          <a:xfrm>
            <a:off x="4395422" y="1735321"/>
            <a:ext cx="22839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488019" y="3513224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astra</a:t>
            </a:r>
            <a:endParaRPr lang="en-US" sz="2000" dirty="0"/>
          </a:p>
        </p:txBody>
      </p:sp>
      <p:pic>
        <p:nvPicPr>
          <p:cNvPr id="20488" name="Picture 8" descr="Sluníčkové afrikány - zahrada - Životní Sty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43" y="173532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883172" y="3535321"/>
            <a:ext cx="2098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afrikán</a:t>
            </a:r>
            <a:endParaRPr lang="en-US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97443" y="4217057"/>
            <a:ext cx="17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léčivé: </a:t>
            </a:r>
            <a:endParaRPr lang="en-US" sz="2400" b="1" dirty="0"/>
          </a:p>
        </p:txBody>
      </p:sp>
      <p:pic>
        <p:nvPicPr>
          <p:cNvPr id="20490" name="Picture 10" descr="Sedmikráska chudobka (Bellis perennis) Obsahuje Inulín, který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3" y="464541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85516" y="6437845"/>
            <a:ext cx="2711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sedmikráska chudobka</a:t>
            </a:r>
            <a:endParaRPr lang="en-US" sz="2000" dirty="0"/>
          </a:p>
        </p:txBody>
      </p:sp>
      <p:pic>
        <p:nvPicPr>
          <p:cNvPr id="20492" name="Picture 12" descr="Řebříček obecný Yarrow - prodej semen trvalek - kvalitní osiv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95" y="4637845"/>
            <a:ext cx="1575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2496098" y="6422201"/>
            <a:ext cx="207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řebříček obecný</a:t>
            </a:r>
            <a:endParaRPr lang="en-US" sz="2000" dirty="0"/>
          </a:p>
        </p:txBody>
      </p:sp>
      <p:pic>
        <p:nvPicPr>
          <p:cNvPr id="20494" name="Picture 14" descr="Heřmánek pravý (Flos chamomillae) - Dary od přírod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43" y="4645415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407641" y="6406557"/>
            <a:ext cx="207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heřmánek pravý</a:t>
            </a:r>
            <a:endParaRPr lang="en-US" sz="2000" dirty="0"/>
          </a:p>
        </p:txBody>
      </p:sp>
      <p:pic>
        <p:nvPicPr>
          <p:cNvPr id="20496" name="Picture 16" descr="Pampeliška lékařská - léčivé účinky, recepty, pěstování, sbě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6"/>
          <a:stretch/>
        </p:blipFill>
        <p:spPr bwMode="auto">
          <a:xfrm>
            <a:off x="6787091" y="4645415"/>
            <a:ext cx="22600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787091" y="6404174"/>
            <a:ext cx="241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pampeliška lékařská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18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Pryskyřníkovité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4"/>
            <a:ext cx="7886700" cy="4602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vytrvalé rostliny </a:t>
            </a:r>
            <a:r>
              <a:rPr lang="cs-CZ" sz="2400" b="1" dirty="0" smtClean="0"/>
              <a:t>luk a hájů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rostou tam, kde je vlhko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obvykle </a:t>
            </a:r>
            <a:r>
              <a:rPr lang="cs-CZ" sz="2400" b="1" dirty="0" smtClean="0"/>
              <a:t>kvetou brzy zjara</a:t>
            </a:r>
            <a:r>
              <a:rPr lang="cs-CZ" sz="2400" dirty="0" smtClean="0"/>
              <a:t>, zimu přečkávají v podobě </a:t>
            </a:r>
            <a:r>
              <a:rPr lang="cs-CZ" sz="2400" b="1" dirty="0" smtClean="0"/>
              <a:t>oddenků a hlíz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nápadné květy, obvykle pětičetné květy, žluté nebo bílé květy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nažka nebo měchýřek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většinou jedovaté</a:t>
            </a:r>
          </a:p>
        </p:txBody>
      </p:sp>
      <p:pic>
        <p:nvPicPr>
          <p:cNvPr id="4" name="Picture 2" descr="Pryskyřník prudký (Ranunculus acris L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90" y="392292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Pryskyřníkovité - zástupci</a:t>
            </a:r>
            <a:endParaRPr lang="en-US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8262" y="3229945"/>
            <a:ext cx="20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pryskyřník prudký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84541" y="3261310"/>
            <a:ext cx="15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sasanka hajní</a:t>
            </a:r>
            <a:endParaRPr lang="en-US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13755" y="3243864"/>
            <a:ext cx="122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orsej jarní</a:t>
            </a:r>
            <a:endParaRPr lang="en-US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5902" y="5934375"/>
            <a:ext cx="200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blatouch bahenní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9535" y="592861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hlaváček jarní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34868" y="5905860"/>
            <a:ext cx="19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jaterník podléška</a:t>
            </a:r>
            <a:endParaRPr lang="en-US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33631" y="5928616"/>
            <a:ext cx="1561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koniklec jarní</a:t>
            </a:r>
            <a:endParaRPr lang="en-US" sz="2000" dirty="0"/>
          </a:p>
        </p:txBody>
      </p:sp>
      <p:pic>
        <p:nvPicPr>
          <p:cNvPr id="3074" name="Picture 2" descr="Herbář Wendys - Ranunculus acris - pryskyřník prudk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"/>
          <a:stretch/>
        </p:blipFill>
        <p:spPr bwMode="auto">
          <a:xfrm>
            <a:off x="628650" y="1443864"/>
            <a:ext cx="24862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sanka hajní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41" y="1429945"/>
            <a:ext cx="27067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rázek - Ficaria verna subsp. verna (orsej jarní pravý) | BioLib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00" y="1429945"/>
            <a:ext cx="23920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latouch bahenní: Základní škola a mateřská škola Stěž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" y="3925860"/>
            <a:ext cx="1945194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laváček, lahváček « Krajinou a přírodou východních Če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10121"/>
          <a:stretch/>
        </p:blipFill>
        <p:spPr bwMode="auto">
          <a:xfrm>
            <a:off x="2089438" y="4015860"/>
            <a:ext cx="218002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Úžasné koniklece – Príma receptář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36" y="401586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P Na Želechovických paseká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51" y="4015860"/>
            <a:ext cx="27026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Růžovité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4"/>
            <a:ext cx="7886700" cy="4602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byliny i dřeviny, ovocné dřeviny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pětičetné květy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plod nažka, malvice nebo peckovice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květní lísky mohou obsahovat vonné oleje</a:t>
            </a:r>
          </a:p>
        </p:txBody>
      </p:sp>
      <p:pic>
        <p:nvPicPr>
          <p:cNvPr id="5122" name="Picture 2" descr="Feng shui – očista prostor, jak na to, a ještě si to užív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04" y="3875713"/>
            <a:ext cx="37922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8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Růžovité - zástupci</a:t>
            </a:r>
            <a:endParaRPr lang="en-US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0980" y="1376922"/>
            <a:ext cx="140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plod nažka:</a:t>
            </a:r>
            <a:endParaRPr lang="en-US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861" y="3628905"/>
            <a:ext cx="146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růže šípková</a:t>
            </a:r>
            <a:endParaRPr lang="en-US" sz="2000" dirty="0"/>
          </a:p>
        </p:txBody>
      </p:sp>
      <p:pic>
        <p:nvPicPr>
          <p:cNvPr id="6146" name="Picture 2" descr="Fotografie růže šípková | Garten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6"/>
          <a:stretch/>
        </p:blipFill>
        <p:spPr bwMode="auto">
          <a:xfrm>
            <a:off x="91009" y="1777032"/>
            <a:ext cx="22150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ahodník obecný ( Fragaria vesca ) | Bylinná lékár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8039"/>
          <a:stretch/>
        </p:blipFill>
        <p:spPr bwMode="auto">
          <a:xfrm>
            <a:off x="2422252" y="1777032"/>
            <a:ext cx="204074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495860" y="3628905"/>
            <a:ext cx="189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jahodník obecný</a:t>
            </a:r>
          </a:p>
        </p:txBody>
      </p:sp>
      <p:pic>
        <p:nvPicPr>
          <p:cNvPr id="6150" name="Picture 6" descr="Kontryhel žlutozelen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7032"/>
            <a:ext cx="24012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brázek - Potentilla anserina (mochna husí) | BioLib.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7784"/>
          <a:stretch/>
        </p:blipFill>
        <p:spPr bwMode="auto">
          <a:xfrm>
            <a:off x="7082200" y="1777032"/>
            <a:ext cx="194385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3697" y="3628905"/>
            <a:ext cx="2399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kontryhel žlutozelený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97350" y="3591165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mochna husí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41861" y="4407892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plod malvice: </a:t>
            </a:r>
            <a:endParaRPr lang="en-US" sz="2000" b="1" dirty="0"/>
          </a:p>
        </p:txBody>
      </p:sp>
      <p:pic>
        <p:nvPicPr>
          <p:cNvPr id="6154" name="Picture 10" descr="Hrušeň obecná - Pyrus communis - pěstován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60" y="4433086"/>
            <a:ext cx="1575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Jabloň domácí - Malus domestica | Zahradnictví FL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4" y="443308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95860" y="6294391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hrušeň obecná</a:t>
            </a:r>
            <a:endParaRPr lang="en-US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359872" y="6294391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jabloň domácí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6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Růžovité - zástupci</a:t>
            </a:r>
            <a:endParaRPr lang="en-US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0980" y="1376922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plod peckovice:</a:t>
            </a:r>
            <a:endParaRPr lang="en-US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6560" y="3638337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slivoň švestka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95860" y="3628905"/>
            <a:ext cx="141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třešeň ptačí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327836" y="3690210"/>
            <a:ext cx="1935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meruňka obecná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78092" y="3690210"/>
            <a:ext cx="1962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broskvoň obecná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99472" y="409032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souplodí </a:t>
            </a:r>
            <a:r>
              <a:rPr lang="cs-CZ" sz="2000" b="1" dirty="0" err="1" smtClean="0"/>
              <a:t>peckoviček</a:t>
            </a:r>
            <a:r>
              <a:rPr lang="cs-CZ" sz="2000" b="1" dirty="0" smtClean="0"/>
              <a:t>: </a:t>
            </a:r>
            <a:endParaRPr lang="en-US" sz="20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218764" y="6294391"/>
            <a:ext cx="1970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ostružiník křovitý</a:t>
            </a:r>
            <a:endParaRPr lang="en-US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18764" y="6289500"/>
            <a:ext cx="201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ostružiník maliník</a:t>
            </a:r>
            <a:endParaRPr lang="en-US" sz="2000" dirty="0"/>
          </a:p>
        </p:txBody>
      </p:sp>
      <p:pic>
        <p:nvPicPr>
          <p:cNvPr id="7170" name="Picture 2" descr="švestka, odrůdy, švestky, pološvestky, slívy, špendlíky, mirabelk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2" y="1838337"/>
            <a:ext cx="2137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řešeň ptačí - Prunus avium | Květena České republiky - plan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02" y="1824944"/>
            <a:ext cx="13513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ruňka obecná - Wi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83" y="1824944"/>
            <a:ext cx="240144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UNUS PERSICA (L.) Batsch – broskvoň obecná / broskyňa obyčajná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60" y="1838337"/>
            <a:ext cx="23971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lodiny &gt; ostružiník křovitý &gt; Info | Rostlinolékařský portá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36" y="449439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TULAMEEN - maliník | Stromky-ruze.cz | Ovocné stromky a růž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75" y="449043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Hluchavkovité</a:t>
            </a:r>
            <a:endParaRPr lang="en-US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465"/>
            <a:ext cx="7886700" cy="2349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aromatické byliny </a:t>
            </a:r>
            <a:r>
              <a:rPr lang="cs-CZ" sz="2400" dirty="0" smtClean="0"/>
              <a:t>(výrazná vůně)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léčivky, koření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b="1" dirty="0" smtClean="0"/>
              <a:t>stonek má čtyřhranný tvar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jednoduché vstřícné křižmostojné listy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</a:pPr>
            <a:r>
              <a:rPr lang="cs-CZ" sz="2400" dirty="0" smtClean="0"/>
              <a:t>pyskaté květy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81FF"/>
              </a:buClr>
              <a:buNone/>
            </a:pPr>
            <a:endParaRPr lang="cs-CZ" sz="2400" dirty="0" smtClean="0"/>
          </a:p>
        </p:txBody>
      </p:sp>
      <p:pic>
        <p:nvPicPr>
          <p:cNvPr id="8194" name="Picture 2" descr="Hluchavkovité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38" y="1771488"/>
            <a:ext cx="172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st – Wikiped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r="47928"/>
          <a:stretch/>
        </p:blipFill>
        <p:spPr bwMode="auto">
          <a:xfrm>
            <a:off x="817497" y="3841928"/>
            <a:ext cx="1683788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2972" y="6253928"/>
            <a:ext cx="2008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křižmostojné listy</a:t>
            </a:r>
            <a:endParaRPr lang="en-US" sz="2000" dirty="0"/>
          </a:p>
        </p:txBody>
      </p:sp>
      <p:pic>
        <p:nvPicPr>
          <p:cNvPr id="8198" name="Picture 6" descr="Květ (flos; flower; Blüte; řecky antho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9" y="3924049"/>
            <a:ext cx="28786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74826" y="6200436"/>
            <a:ext cx="159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pyskaté květy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990" y="192394"/>
            <a:ext cx="7886700" cy="87022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Hluchavkovité - zástupci</a:t>
            </a:r>
            <a:endParaRPr lang="en-US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4425" y="99821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léčivky</a:t>
            </a:r>
            <a:endParaRPr lang="en-US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1708" y="3299287"/>
            <a:ext cx="1674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šalvěj lékařská</a:t>
            </a:r>
            <a:endParaRPr lang="en-US" sz="2000" dirty="0"/>
          </a:p>
        </p:txBody>
      </p:sp>
      <p:pic>
        <p:nvPicPr>
          <p:cNvPr id="9218" name="Picture 2" descr="Šalvěj lékařská a její účinky | Rehabilitace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5" y="1499287"/>
            <a:ext cx="189568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84143" y="3351150"/>
            <a:ext cx="152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máta peprná</a:t>
            </a:r>
            <a:endParaRPr lang="en-US" sz="2000" dirty="0"/>
          </a:p>
        </p:txBody>
      </p:sp>
      <p:pic>
        <p:nvPicPr>
          <p:cNvPr id="9220" name="Picture 4" descr="Mentha × piperita &quot; Multimentha &quot; - máta peprná Zahradnictví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40" y="155115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 meduňce lékařské | LEROS - Příběh bylin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02" y="155115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493114" y="3351150"/>
            <a:ext cx="206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meduňka lékařská</a:t>
            </a:r>
            <a:endParaRPr lang="en-US" sz="2000" dirty="0"/>
          </a:p>
        </p:txBody>
      </p:sp>
      <p:pic>
        <p:nvPicPr>
          <p:cNvPr id="9224" name="Picture 8" descr="mateřídouška obecná « Pokračování rostlin biotopů ČR « Galeri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89" y="155115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724101" y="3355413"/>
            <a:ext cx="243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mateřídouška obecná</a:t>
            </a:r>
            <a:endParaRPr lang="en-US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84425" y="3719102"/>
            <a:ext cx="990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koření</a:t>
            </a:r>
            <a:endParaRPr lang="en-US" sz="2400" b="1" dirty="0"/>
          </a:p>
        </p:txBody>
      </p:sp>
      <p:pic>
        <p:nvPicPr>
          <p:cNvPr id="9226" name="Picture 10" descr="Z bylinkové zahrádky: jak pěstovat a sklízet majoránku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5" y="420047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84425" y="6074586"/>
            <a:ext cx="223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majoránka </a:t>
            </a:r>
            <a:r>
              <a:rPr lang="cs-CZ" sz="2000" dirty="0"/>
              <a:t>z</a:t>
            </a:r>
            <a:r>
              <a:rPr lang="cs-CZ" sz="2000" dirty="0" smtClean="0"/>
              <a:t>ahradní</a:t>
            </a:r>
            <a:endParaRPr lang="en-US" sz="2000" dirty="0"/>
          </a:p>
        </p:txBody>
      </p:sp>
      <p:pic>
        <p:nvPicPr>
          <p:cNvPr id="9228" name="Picture 12" descr="Oregáno, dobromysl Golden Sh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95" y="420047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008320" y="5980767"/>
            <a:ext cx="104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oregano</a:t>
            </a:r>
            <a:endParaRPr lang="en-US" sz="2000" dirty="0"/>
          </a:p>
        </p:txBody>
      </p:sp>
      <p:pic>
        <p:nvPicPr>
          <p:cNvPr id="9230" name="Picture 14" descr="Tymián obecný ´FREDO´ kont. 0,5 l | E-shop | LUMIGREEN.cz - Váš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40" y="4180767"/>
            <a:ext cx="167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554938" y="6025923"/>
            <a:ext cx="171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tymián obecný</a:t>
            </a:r>
            <a:endParaRPr lang="en-US" sz="2000" dirty="0"/>
          </a:p>
        </p:txBody>
      </p:sp>
      <p:pic>
        <p:nvPicPr>
          <p:cNvPr id="9232" name="Picture 16" descr="Hluchavka bílá - poznejte její účinky, recept na čaj a co obsahuj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06" y="4302033"/>
            <a:ext cx="16992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100975" y="6380877"/>
            <a:ext cx="1662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hluchavka bílá</a:t>
            </a:r>
            <a:endParaRPr lang="en-US" sz="2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941989" y="3844289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plané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6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609</Words>
  <Application>Microsoft Office PowerPoint</Application>
  <PresentationFormat>Předvádění na obrazovce (4:3)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Dvouděložné rostliny</vt:lpstr>
      <vt:lpstr>Hlavní znaky dvouděložných rostlin</vt:lpstr>
      <vt:lpstr>Pryskyřníkovité</vt:lpstr>
      <vt:lpstr>Pryskyřníkovité - zástupci</vt:lpstr>
      <vt:lpstr>Růžovité</vt:lpstr>
      <vt:lpstr>Růžovité - zástupci</vt:lpstr>
      <vt:lpstr>Růžovité - zástupci</vt:lpstr>
      <vt:lpstr>Hluchavkovité</vt:lpstr>
      <vt:lpstr>Hluchavkovité - zástupci</vt:lpstr>
      <vt:lpstr>Brukvovité</vt:lpstr>
      <vt:lpstr>Brukvovité - zástupci</vt:lpstr>
      <vt:lpstr>Brukvovité - zástupci</vt:lpstr>
      <vt:lpstr>Miříkovité</vt:lpstr>
      <vt:lpstr>Miříkovité - zástupci</vt:lpstr>
      <vt:lpstr>Bobovité</vt:lpstr>
      <vt:lpstr>Bobovité - zástupci</vt:lpstr>
      <vt:lpstr>Lilkovité</vt:lpstr>
      <vt:lpstr>Lilkovité - zástupci</vt:lpstr>
      <vt:lpstr>Lilkovité - zástupci</vt:lpstr>
      <vt:lpstr>Hvězdnicovité</vt:lpstr>
      <vt:lpstr>Hvězdnicovité - zástupci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Dvouděložné rostliny</dc:title>
  <dc:creator>Markéta Bačáková</dc:creator>
  <cp:lastModifiedBy>Petřvalský Vladimír, Ing.</cp:lastModifiedBy>
  <cp:revision>31</cp:revision>
  <dcterms:created xsi:type="dcterms:W3CDTF">2020-05-18T15:15:31Z</dcterms:created>
  <dcterms:modified xsi:type="dcterms:W3CDTF">2020-05-31T17:36:59Z</dcterms:modified>
</cp:coreProperties>
</file>