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7" r:id="rId7"/>
    <p:sldId id="261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0603-F3F8-4C72-9251-0D48C81E75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B162-8463-4A87-9615-BA9CD835D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1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0603-F3F8-4C72-9251-0D48C81E75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B162-8463-4A87-9615-BA9CD835D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3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0603-F3F8-4C72-9251-0D48C81E75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B162-8463-4A87-9615-BA9CD835D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4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0603-F3F8-4C72-9251-0D48C81E75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B162-8463-4A87-9615-BA9CD835D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7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0603-F3F8-4C72-9251-0D48C81E75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B162-8463-4A87-9615-BA9CD835D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0603-F3F8-4C72-9251-0D48C81E75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B162-8463-4A87-9615-BA9CD835D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6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0603-F3F8-4C72-9251-0D48C81E75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B162-8463-4A87-9615-BA9CD835D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6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0603-F3F8-4C72-9251-0D48C81E75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B162-8463-4A87-9615-BA9CD835D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8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0603-F3F8-4C72-9251-0D48C81E75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B162-8463-4A87-9615-BA9CD835D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8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0603-F3F8-4C72-9251-0D48C81E75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B162-8463-4A87-9615-BA9CD835D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2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0603-F3F8-4C72-9251-0D48C81E75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B162-8463-4A87-9615-BA9CD835D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10603-F3F8-4C72-9251-0D48C81E75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DB162-8463-4A87-9615-BA9CD835D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0857" y="78723"/>
            <a:ext cx="7772400" cy="1045322"/>
          </a:xfrm>
        </p:spPr>
        <p:txBody>
          <a:bodyPr/>
          <a:lstStyle/>
          <a:p>
            <a:r>
              <a:rPr lang="cs-CZ" b="1" dirty="0" smtClean="0"/>
              <a:t>Jednoděložné rostliny</a:t>
            </a:r>
            <a:endParaRPr lang="en-US" b="1" dirty="0"/>
          </a:p>
        </p:txBody>
      </p:sp>
      <p:pic>
        <p:nvPicPr>
          <p:cNvPr id="1030" name="Picture 6" descr="Obiloviny | ReceptyOnLine.cz - kuchařka, recepty a inspi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4" y="1233046"/>
            <a:ext cx="8167141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89876"/>
            <a:ext cx="7886700" cy="93077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err="1" smtClean="0"/>
              <a:t>Lipnicovité</a:t>
            </a:r>
            <a:r>
              <a:rPr lang="cs-CZ" sz="4800" b="1" dirty="0" smtClean="0"/>
              <a:t> - obilniny</a:t>
            </a:r>
            <a:endParaRPr lang="en-US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43988"/>
            <a:ext cx="7886700" cy="55437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pěstují se pro plody (obilky), zbytek sláma</a:t>
            </a:r>
            <a:endParaRPr lang="en-US" sz="2400" dirty="0"/>
          </a:p>
        </p:txBody>
      </p:sp>
      <p:pic>
        <p:nvPicPr>
          <p:cNvPr id="3074" name="Picture 2" descr="Secale Cereale (žito seté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" y="1893761"/>
            <a:ext cx="24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8726" y="3636619"/>
            <a:ext cx="2227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žito seté</a:t>
            </a:r>
          </a:p>
          <a:p>
            <a:pPr algn="ctr"/>
            <a:r>
              <a:rPr lang="cs-CZ" sz="2000" dirty="0" smtClean="0"/>
              <a:t>výroba žitné mouky</a:t>
            </a:r>
            <a:endParaRPr lang="en-US" sz="2000" dirty="0"/>
          </a:p>
        </p:txBody>
      </p:sp>
      <p:pic>
        <p:nvPicPr>
          <p:cNvPr id="3076" name="Picture 4" descr="Pšenice obecná | JUST Česká repub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18" y="1944729"/>
            <a:ext cx="14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975346" y="2198097"/>
            <a:ext cx="3504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pšenice setá</a:t>
            </a:r>
          </a:p>
          <a:p>
            <a:pPr algn="ctr"/>
            <a:r>
              <a:rPr lang="cs-CZ" sz="2000" dirty="0" smtClean="0"/>
              <a:t>výroba mouky, vloček, krupice</a:t>
            </a:r>
          </a:p>
          <a:p>
            <a:pPr algn="ctr"/>
            <a:r>
              <a:rPr lang="cs-CZ" sz="2000" dirty="0" smtClean="0"/>
              <a:t>obsahuje hodně bílkovin (lepek)</a:t>
            </a:r>
            <a:endParaRPr lang="en-US" sz="2000" dirty="0"/>
          </a:p>
        </p:txBody>
      </p:sp>
      <p:pic>
        <p:nvPicPr>
          <p:cNvPr id="3080" name="Picture 8" descr="Hordeum vulgare convar. distichon var. zeocrithon (ječmen setý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09" y="4344505"/>
            <a:ext cx="315987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883822" y="5820021"/>
            <a:ext cx="3282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ječmen setý</a:t>
            </a:r>
          </a:p>
          <a:p>
            <a:pPr algn="ctr"/>
            <a:r>
              <a:rPr lang="cs-CZ" sz="2000" dirty="0" smtClean="0"/>
              <a:t>výroba mouky a pivního sladu</a:t>
            </a:r>
            <a:endParaRPr lang="en-US" sz="2000" dirty="0"/>
          </a:p>
        </p:txBody>
      </p:sp>
      <p:pic>
        <p:nvPicPr>
          <p:cNvPr id="3082" name="Picture 10" descr="Oves setý | JUST Česká republ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07" y="3316464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383106" y="4928821"/>
            <a:ext cx="2701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oves setý</a:t>
            </a:r>
          </a:p>
          <a:p>
            <a:pPr algn="ctr"/>
            <a:r>
              <a:rPr lang="cs-CZ" sz="2000" dirty="0" smtClean="0"/>
              <a:t>krmivo pro koně (obrok)</a:t>
            </a:r>
          </a:p>
          <a:p>
            <a:pPr algn="ctr"/>
            <a:r>
              <a:rPr lang="cs-CZ" sz="2000" dirty="0" smtClean="0"/>
              <a:t>výroba ovesných vloček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87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89876"/>
            <a:ext cx="7886700" cy="93077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err="1" smtClean="0"/>
              <a:t>Lipnicovité</a:t>
            </a:r>
            <a:r>
              <a:rPr lang="cs-CZ" sz="4800" b="1" dirty="0" smtClean="0"/>
              <a:t> - obilniny</a:t>
            </a:r>
            <a:endParaRPr lang="en-US" sz="4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56513" y="3438042"/>
            <a:ext cx="3415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kukuřice setá</a:t>
            </a:r>
          </a:p>
          <a:p>
            <a:pPr algn="ctr"/>
            <a:r>
              <a:rPr lang="cs-CZ" sz="2000" dirty="0" smtClean="0"/>
              <a:t>výroba kaše, krmivo pro zvířata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87726" y="5951985"/>
            <a:ext cx="2955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rýže setá</a:t>
            </a:r>
          </a:p>
          <a:p>
            <a:pPr algn="ctr"/>
            <a:r>
              <a:rPr lang="cs-CZ" sz="2000" dirty="0" smtClean="0"/>
              <a:t>pěstuje se hlavně v JV Asii</a:t>
            </a:r>
            <a:endParaRPr lang="en-US" sz="2000" dirty="0"/>
          </a:p>
        </p:txBody>
      </p:sp>
      <p:pic>
        <p:nvPicPr>
          <p:cNvPr id="13314" name="Picture 2" descr="Farmakobotanická zahr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2"/>
          <a:stretch/>
        </p:blipFill>
        <p:spPr bwMode="auto">
          <a:xfrm>
            <a:off x="628649" y="1278042"/>
            <a:ext cx="176493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Kukuřice setá (Zea mays) | Prima Fres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r="15645"/>
          <a:stretch/>
        </p:blipFill>
        <p:spPr bwMode="auto">
          <a:xfrm>
            <a:off x="2500975" y="1458042"/>
            <a:ext cx="228902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ORYZA SATIVA L. – rýže setá / ryža siata | BOTANY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8" y="4151985"/>
            <a:ext cx="239719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Terasovitá rýžová políčka na severovýchodě Číny tvoří malebnou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10" y="4164099"/>
            <a:ext cx="264441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454478" y="6063205"/>
            <a:ext cx="1690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/>
              <a:t>rýžová políčka</a:t>
            </a:r>
            <a:endParaRPr lang="en-US" sz="2000" dirty="0"/>
          </a:p>
        </p:txBody>
      </p:sp>
      <p:pic>
        <p:nvPicPr>
          <p:cNvPr id="13322" name="Picture 10" descr="PANICUM MILIACEUM L. subsp. MILIACEUM – proso seté pravé / proso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97" y="1458042"/>
            <a:ext cx="240281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795037" y="3258042"/>
            <a:ext cx="3082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proso seté</a:t>
            </a:r>
          </a:p>
          <a:p>
            <a:pPr algn="ctr"/>
            <a:r>
              <a:rPr lang="cs-CZ" sz="2000" dirty="0" smtClean="0"/>
              <a:t>obilky  = </a:t>
            </a:r>
            <a:r>
              <a:rPr lang="cs-CZ" sz="2000" dirty="0" err="1" smtClean="0"/>
              <a:t>jáhly</a:t>
            </a:r>
            <a:endParaRPr lang="cs-CZ" sz="2000" dirty="0" smtClean="0"/>
          </a:p>
          <a:p>
            <a:pPr algn="ctr"/>
            <a:r>
              <a:rPr lang="cs-CZ" sz="2000" dirty="0" smtClean="0"/>
              <a:t>bohaté na energii a minerální látky </a:t>
            </a:r>
            <a:endParaRPr lang="en-US" sz="2000" dirty="0"/>
          </a:p>
        </p:txBody>
      </p:sp>
      <p:pic>
        <p:nvPicPr>
          <p:cNvPr id="13324" name="Picture 12" descr="Country Life Jáhly BIO 500g | Bio-natural.cz - Zdravá výživa pro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r="19369"/>
          <a:stretch/>
        </p:blipFill>
        <p:spPr bwMode="auto">
          <a:xfrm>
            <a:off x="6170685" y="4581481"/>
            <a:ext cx="137462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7633449" y="5551177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err="1" smtClean="0"/>
              <a:t>jáhly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3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89876"/>
            <a:ext cx="7886700" cy="93077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800" b="1" dirty="0" smtClean="0"/>
              <a:t>Hlavní znaky jednoděložných rostlin</a:t>
            </a:r>
            <a:endParaRPr lang="en-US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43988"/>
            <a:ext cx="7886700" cy="2916066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1 děloha v semenu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klíčí jedním děložním lístkem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svazčité kořeny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souběžná žilnatina listu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trojčetný květ nebo okvětí (nerozlišený květ)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neuspořádané cévní svazky</a:t>
            </a:r>
            <a:endParaRPr lang="en-US" sz="2400" dirty="0"/>
          </a:p>
        </p:txBody>
      </p:sp>
      <p:pic>
        <p:nvPicPr>
          <p:cNvPr id="4" name="Picture 10" descr="Stavba ston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25" y="1443987"/>
            <a:ext cx="271764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70325" y="2746562"/>
            <a:ext cx="305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uspořádané a neuspořádané cévní svazky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3" y="4462210"/>
            <a:ext cx="1824218" cy="1800000"/>
          </a:xfrm>
          <a:prstGeom prst="rect">
            <a:avLst/>
          </a:prstGeom>
        </p:spPr>
      </p:pic>
      <p:pic>
        <p:nvPicPr>
          <p:cNvPr id="2054" name="Picture 6" descr="Forum / Obrázek : Tulipán zahradní (Tulipa x hybrida) | Garten.c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8" t="4027" r="23525" b="17245"/>
          <a:stretch/>
        </p:blipFill>
        <p:spPr bwMode="auto">
          <a:xfrm>
            <a:off x="3003591" y="4462210"/>
            <a:ext cx="175154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835" y="4060479"/>
            <a:ext cx="1954241" cy="197074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41568" y="6262210"/>
            <a:ext cx="148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trojčetný list</a:t>
            </a:r>
            <a:endParaRPr lang="en-US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008186" y="6262210"/>
            <a:ext cx="1746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okvětí tulipánu</a:t>
            </a:r>
            <a:endParaRPr lang="en-US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878180" y="6062155"/>
            <a:ext cx="2111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souběžná žilnatina</a:t>
            </a:r>
            <a:endParaRPr lang="en-US" sz="2000" dirty="0"/>
          </a:p>
        </p:txBody>
      </p:sp>
      <p:pic>
        <p:nvPicPr>
          <p:cNvPr id="2056" name="Picture 8" descr="Print p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91" y="3919721"/>
            <a:ext cx="150976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7163436" y="6016709"/>
            <a:ext cx="1632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svazčitý kořen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22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89876"/>
            <a:ext cx="7886700" cy="93077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Liliovité</a:t>
            </a:r>
            <a:endParaRPr lang="en-US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0698"/>
            <a:ext cx="7886700" cy="192899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vytrvalé byliny</a:t>
            </a:r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mají podzemní cibule</a:t>
            </a:r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trojčetné květy (počet lístků dělitelný třemi)</a:t>
            </a:r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okrasné cibuloviny a jedovaté rostliny</a:t>
            </a:r>
            <a:endParaRPr lang="en-US" sz="2400" dirty="0"/>
          </a:p>
        </p:txBody>
      </p:sp>
      <p:pic>
        <p:nvPicPr>
          <p:cNvPr id="11266" name="Picture 2" descr="Co vyjádří tulipán? | iMEN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6"/>
          <a:stretch/>
        </p:blipFill>
        <p:spPr bwMode="auto">
          <a:xfrm>
            <a:off x="155568" y="3621265"/>
            <a:ext cx="224246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995061" y="5473484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tulipán</a:t>
            </a:r>
            <a:endParaRPr lang="en-US" sz="2000" dirty="0"/>
          </a:p>
        </p:txBody>
      </p:sp>
      <p:pic>
        <p:nvPicPr>
          <p:cNvPr id="11268" name="Picture 4" descr="Lilie Zlatohlávek - Martagon - kvalitní cibulky přímo z Holands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93" y="363279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2592775" y="5432792"/>
            <a:ext cx="1656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lilie zlatohlavá</a:t>
            </a:r>
            <a:endParaRPr lang="en-US" sz="2000" dirty="0"/>
          </a:p>
        </p:txBody>
      </p:sp>
      <p:pic>
        <p:nvPicPr>
          <p:cNvPr id="11270" name="Picture 6" descr="Ocún jesenní Colchicum autumnale | Blanokřídlí v Praz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481" y="3621265"/>
            <a:ext cx="226381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4683223" y="5434122"/>
            <a:ext cx="1502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/>
              <a:t>ocún jesenní</a:t>
            </a:r>
          </a:p>
          <a:p>
            <a:pPr algn="ctr"/>
            <a:r>
              <a:rPr lang="cs-CZ" sz="2000" dirty="0" smtClean="0"/>
              <a:t>jedovatý!</a:t>
            </a:r>
            <a:endParaRPr lang="en-US" sz="2000" dirty="0"/>
          </a:p>
        </p:txBody>
      </p:sp>
      <p:pic>
        <p:nvPicPr>
          <p:cNvPr id="11272" name="Picture 8" descr="Obrázek - Paris quadrifolia (vraní oko čtyřlisté) | BioLib.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49" y="3621265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6800052" y="5485228"/>
            <a:ext cx="2024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/>
              <a:t>vraní oko čtyřlisté</a:t>
            </a:r>
          </a:p>
          <a:p>
            <a:pPr algn="ctr"/>
            <a:r>
              <a:rPr lang="cs-CZ" sz="2000" dirty="0" smtClean="0"/>
              <a:t>jedovaté!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32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89876"/>
            <a:ext cx="7886700" cy="93077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err="1" smtClean="0"/>
              <a:t>Amarylkovité</a:t>
            </a:r>
            <a:endParaRPr lang="en-US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43988"/>
            <a:ext cx="7886700" cy="459953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vytrvalé byliny</a:t>
            </a:r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okrasné i užitkové</a:t>
            </a:r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vytváří zásobní cibule nebo oddenky</a:t>
            </a:r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některé jedovaté</a:t>
            </a:r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v přírodě naše druhy chráněné</a:t>
            </a:r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kvetou především brzy z jara</a:t>
            </a:r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trojčetný květ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63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89876"/>
            <a:ext cx="7886700" cy="93077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err="1" smtClean="0"/>
              <a:t>Amarylkovité</a:t>
            </a:r>
            <a:r>
              <a:rPr lang="cs-CZ" sz="4800" b="1" dirty="0" smtClean="0"/>
              <a:t> - užitkové</a:t>
            </a:r>
            <a:endParaRPr lang="en-US" sz="4800" b="1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28650" y="1205925"/>
            <a:ext cx="7886700" cy="113882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obsahují štiplavé sirnaté látky, které způsobují pálení očí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obsahují antibiotické látky a látky působící příznivě na organizmus</a:t>
            </a:r>
            <a:endParaRPr lang="en-US" sz="2400" dirty="0"/>
          </a:p>
        </p:txBody>
      </p:sp>
      <p:pic>
        <p:nvPicPr>
          <p:cNvPr id="7170" name="Picture 2" descr="Cibule kuchyňská – Bylinky Rev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7" y="2206871"/>
            <a:ext cx="269865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ibule kuchyňská červená, 1 ks | Košík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98" y="2286843"/>
            <a:ext cx="226398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422136" y="4022229"/>
            <a:ext cx="1942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cibule kuchyňská</a:t>
            </a:r>
            <a:endParaRPr lang="en-US" sz="2000" dirty="0"/>
          </a:p>
        </p:txBody>
      </p:sp>
      <p:pic>
        <p:nvPicPr>
          <p:cNvPr id="7174" name="Picture 6" descr="Česnek kuchyňský (Allium sativum) | Zahrada-c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07" y="2229524"/>
            <a:ext cx="1430554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Česnek kuchyňský - Ordinace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46" y="2463524"/>
            <a:ext cx="197078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215051" y="4102239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česnek kuchyňský</a:t>
            </a:r>
            <a:endParaRPr lang="en-US" sz="2000" dirty="0"/>
          </a:p>
        </p:txBody>
      </p:sp>
      <p:pic>
        <p:nvPicPr>
          <p:cNvPr id="7178" name="Picture 10" descr="Pór zahradní (Allium porrum L.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2" y="4604367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Zdravá a chutná zelenina - pór – Príma receptář.c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02" y="4604367"/>
            <a:ext cx="121429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460402" y="6386340"/>
            <a:ext cx="1492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pór zahradní</a:t>
            </a:r>
            <a:endParaRPr lang="en-US" sz="2000" dirty="0"/>
          </a:p>
        </p:txBody>
      </p:sp>
      <p:pic>
        <p:nvPicPr>
          <p:cNvPr id="7182" name="Picture 14" descr="Pažitka pobřežní - Allium schoenoprasum SEMENA :: LEVNE ROSTLINY . C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22" y="4604367"/>
            <a:ext cx="224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718134" y="6402457"/>
            <a:ext cx="2993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pažitka pobřežní („</a:t>
            </a:r>
            <a:r>
              <a:rPr lang="cs-CZ" sz="2000" dirty="0" err="1"/>
              <a:t>š</a:t>
            </a:r>
            <a:r>
              <a:rPr lang="cs-CZ" sz="2000" dirty="0" err="1" smtClean="0"/>
              <a:t>nytlík</a:t>
            </a:r>
            <a:r>
              <a:rPr lang="cs-CZ" sz="2000" dirty="0" smtClean="0"/>
              <a:t>“)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63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89876"/>
            <a:ext cx="7886700" cy="93077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err="1" smtClean="0"/>
              <a:t>Amarylkovité</a:t>
            </a:r>
            <a:r>
              <a:rPr lang="cs-CZ" sz="4800" b="1" dirty="0" smtClean="0"/>
              <a:t> – okrasné a plané</a:t>
            </a:r>
            <a:endParaRPr lang="en-US" sz="4800" b="1" dirty="0"/>
          </a:p>
        </p:txBody>
      </p:sp>
      <p:pic>
        <p:nvPicPr>
          <p:cNvPr id="12290" name="Picture 2" descr="Narcis žlutý (Narcissus pseudonarcissus L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04" y="139885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Klívie | Tvojeprincez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47" y="1390505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053865" y="3276990"/>
            <a:ext cx="1352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narcis žlutý</a:t>
            </a:r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42209" y="3276990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klívie</a:t>
            </a:r>
            <a:endParaRPr lang="en-US" sz="2000" dirty="0"/>
          </a:p>
        </p:txBody>
      </p:sp>
      <p:pic>
        <p:nvPicPr>
          <p:cNvPr id="12296" name="Picture 8" descr="Galanthus nivalis (sněženka podsněžník) | BioLib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7" y="3910789"/>
            <a:ext cx="270541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Sněženky a bledule – poslové jara - Magazinzahrada.c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43"/>
          <a:stretch/>
        </p:blipFill>
        <p:spPr bwMode="auto">
          <a:xfrm>
            <a:off x="3348935" y="3910789"/>
            <a:ext cx="262262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Medvědí česnek pro jarní detoxikac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82" y="3644533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28650" y="5744423"/>
            <a:ext cx="2375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sněženka podsněžník</a:t>
            </a:r>
            <a:endParaRPr lang="en-US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81965" y="5780584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bledule jarní</a:t>
            </a:r>
            <a:endParaRPr lang="en-US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119624" y="5858451"/>
            <a:ext cx="1863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česnek medvědí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90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89877"/>
            <a:ext cx="7886700" cy="82141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Vstavačovité</a:t>
            </a:r>
            <a:endParaRPr lang="en-US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34569"/>
            <a:ext cx="7886700" cy="14263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vytrvalé byliny</a:t>
            </a:r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říkáme jim orchideje</a:t>
            </a:r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nejvíce druhů v tropech, některé u nás (chráněné)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0545" y="2930486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 ČR:</a:t>
            </a:r>
            <a:endParaRPr lang="en-US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11604" y="4342041"/>
            <a:ext cx="2395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střevíčník pantoflíček</a:t>
            </a:r>
            <a:endParaRPr lang="en-US" sz="2000" dirty="0"/>
          </a:p>
        </p:txBody>
      </p:sp>
      <p:pic>
        <p:nvPicPr>
          <p:cNvPr id="8194" name="Picture 2" descr="Střevíčník pantoflíček | NaCestu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04" y="2492151"/>
            <a:ext cx="240802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ACTYLORHIZA MAJALIS subsp. TURFOSA F. Proch. – prstnatec májový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04" y="2487729"/>
            <a:ext cx="240281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068411" y="4287729"/>
            <a:ext cx="1979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prstnatec</a:t>
            </a:r>
            <a:r>
              <a:rPr lang="cs-CZ" sz="2000" dirty="0" smtClean="0"/>
              <a:t> májový</a:t>
            </a:r>
            <a:endParaRPr lang="en-US" sz="2000" dirty="0"/>
          </a:p>
        </p:txBody>
      </p:sp>
      <p:pic>
        <p:nvPicPr>
          <p:cNvPr id="8198" name="Picture 6" descr="Cephalanthera rubra | okrotice červená :: BOTANICKÁ FOTOGALERI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"/>
          <a:stretch/>
        </p:blipFill>
        <p:spPr bwMode="auto">
          <a:xfrm>
            <a:off x="6398931" y="2487729"/>
            <a:ext cx="125685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182835" y="4342041"/>
            <a:ext cx="1926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o</a:t>
            </a:r>
            <a:r>
              <a:rPr lang="cs-CZ" sz="2000" dirty="0" err="1" smtClean="0"/>
              <a:t>krotice</a:t>
            </a:r>
            <a:r>
              <a:rPr lang="cs-CZ" sz="2000" dirty="0" smtClean="0"/>
              <a:t> červená</a:t>
            </a:r>
            <a:endParaRPr lang="en-US" sz="2000" dirty="0"/>
          </a:p>
        </p:txBody>
      </p:sp>
      <p:pic>
        <p:nvPicPr>
          <p:cNvPr id="8200" name="Picture 8" descr="Jak pečovat o Orchidej | KYTICE-EXP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72" y="4698302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63019" y="5274762"/>
            <a:ext cx="1476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 tropech:</a:t>
            </a:r>
            <a:endParaRPr lang="en-US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113911" y="6430728"/>
            <a:ext cx="2041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okrasné orchideje</a:t>
            </a:r>
            <a:endParaRPr lang="en-US" sz="2000" dirty="0"/>
          </a:p>
        </p:txBody>
      </p:sp>
      <p:pic>
        <p:nvPicPr>
          <p:cNvPr id="8202" name="Picture 10" descr="Vanilla planifolia (Orchidea) - Vanilka pravá (Orchidej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29" y="4698302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Zbožíznalství - Vanilka pravá - Milujivaření.c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29" y="4832369"/>
            <a:ext cx="2102325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858701" y="6430728"/>
            <a:ext cx="1540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vanilka pravá</a:t>
            </a:r>
            <a:endParaRPr lang="en-US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102200" y="6323188"/>
            <a:ext cx="1741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vanilkové lusky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67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ototapeta Klas pšenice • Pixers® • Žijeme pro změn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2"/>
          <a:stretch/>
        </p:blipFill>
        <p:spPr bwMode="auto">
          <a:xfrm>
            <a:off x="4019267" y="4120299"/>
            <a:ext cx="133775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89876"/>
            <a:ext cx="7886700" cy="93077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err="1" smtClean="0"/>
              <a:t>Lipnicovité</a:t>
            </a:r>
            <a:endParaRPr lang="en-US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14073"/>
            <a:ext cx="7886700" cy="308231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významné rostliny pro člověka</a:t>
            </a:r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b="1" dirty="0" smtClean="0"/>
              <a:t>obilniny</a:t>
            </a:r>
            <a:r>
              <a:rPr lang="cs-CZ" sz="2400" dirty="0" smtClean="0"/>
              <a:t> nebo </a:t>
            </a:r>
            <a:r>
              <a:rPr lang="cs-CZ" sz="2400" b="1" dirty="0" smtClean="0"/>
              <a:t>trávy</a:t>
            </a:r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stonek – </a:t>
            </a:r>
            <a:r>
              <a:rPr lang="cs-CZ" sz="2400" b="1" dirty="0" smtClean="0"/>
              <a:t>stéblo s </a:t>
            </a:r>
            <a:r>
              <a:rPr lang="cs-CZ" sz="2400" b="1" dirty="0" err="1" smtClean="0"/>
              <a:t>kolénky</a:t>
            </a:r>
            <a:endParaRPr lang="cs-CZ" sz="2400" b="1" dirty="0" smtClean="0"/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květenství – </a:t>
            </a:r>
            <a:r>
              <a:rPr lang="cs-CZ" sz="2400" b="1" dirty="0" smtClean="0"/>
              <a:t>klas</a:t>
            </a:r>
            <a:r>
              <a:rPr lang="cs-CZ" sz="2400" dirty="0" smtClean="0"/>
              <a:t> nebo </a:t>
            </a:r>
            <a:r>
              <a:rPr lang="cs-CZ" sz="2400" b="1" dirty="0" smtClean="0"/>
              <a:t>lata</a:t>
            </a:r>
            <a:endParaRPr lang="cs-CZ" sz="2400" dirty="0" smtClean="0"/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nenápadné květy, větrosnubné (opylovány větrem)</a:t>
            </a:r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úzké čárkovité listy</a:t>
            </a:r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plod </a:t>
            </a:r>
            <a:r>
              <a:rPr lang="cs-CZ" sz="2400" b="1" dirty="0" smtClean="0"/>
              <a:t>obilka</a:t>
            </a:r>
            <a:endParaRPr lang="en-US" sz="2400" b="1" dirty="0"/>
          </a:p>
        </p:txBody>
      </p:sp>
      <p:pic>
        <p:nvPicPr>
          <p:cNvPr id="5122" name="Picture 2" descr="Portál české fló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4" y="4170413"/>
            <a:ext cx="143859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0965" y="6330413"/>
            <a:ext cx="2047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stéblo s </a:t>
            </a:r>
            <a:r>
              <a:rPr lang="cs-CZ" sz="2000" dirty="0" err="1" smtClean="0"/>
              <a:t>kolénkem</a:t>
            </a:r>
            <a:endParaRPr lang="en-US" sz="2000" dirty="0"/>
          </a:p>
        </p:txBody>
      </p:sp>
      <p:pic>
        <p:nvPicPr>
          <p:cNvPr id="5124" name="Picture 4" descr="Herbář Wendys - Klas (spica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92" y="4120299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8192" y="6330413"/>
            <a:ext cx="1706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květenství klas</a:t>
            </a:r>
            <a:endParaRPr lang="en-US" sz="2000" dirty="0"/>
          </a:p>
        </p:txBody>
      </p:sp>
      <p:pic>
        <p:nvPicPr>
          <p:cNvPr id="5128" name="Picture 8" descr="Pšenice ozimá | LG See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05" y="4350413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86636" y="6180472"/>
            <a:ext cx="2140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úzké čárkovité listy</a:t>
            </a:r>
            <a:endParaRPr lang="en-US" sz="2000" dirty="0"/>
          </a:p>
        </p:txBody>
      </p:sp>
      <p:pic>
        <p:nvPicPr>
          <p:cNvPr id="5130" name="Picture 10" descr="Obrázek - Triticum aestivum subsp. aestivum (pšenice setá pravá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4"/>
          <a:stretch/>
        </p:blipFill>
        <p:spPr bwMode="auto">
          <a:xfrm>
            <a:off x="7424201" y="2149621"/>
            <a:ext cx="152861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784168" y="3920244"/>
            <a:ext cx="808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obilka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42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89876"/>
            <a:ext cx="7886700" cy="93077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err="1" smtClean="0"/>
              <a:t>Lipnicovité</a:t>
            </a:r>
            <a:r>
              <a:rPr lang="cs-CZ" sz="4800" b="1" dirty="0" smtClean="0"/>
              <a:t> - trávy</a:t>
            </a:r>
            <a:endParaRPr lang="en-US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47460"/>
            <a:ext cx="8254958" cy="17137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velmi odolné, mají dobře vyvinuté vegetativní rozmnožování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louky – sečení (2x ročně) – krmivo pro hospodářská zvířata (pícnina)</a:t>
            </a:r>
            <a:endParaRPr lang="en-US" sz="2400" dirty="0"/>
          </a:p>
        </p:txBody>
      </p:sp>
      <p:pic>
        <p:nvPicPr>
          <p:cNvPr id="4098" name="Picture 2" descr="Lipnice luční - Poa pratensis | Zahradnictví F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7" y="2476751"/>
            <a:ext cx="143437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rbář Wendys - Dactylis glomerata - srha laločnatá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 bwMode="auto">
          <a:xfrm>
            <a:off x="1866548" y="2476751"/>
            <a:ext cx="1656593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brázek - Phleum pratense (bojínek luční) | BioLib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92" y="2476751"/>
            <a:ext cx="161856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sárka luční (Alopecurus pratensis) | Zahrada-cs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6" y="2476751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lymus repens subsp. repens – pýr plazivý pravý | Pladias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r="22817" b="4424"/>
          <a:stretch/>
        </p:blipFill>
        <p:spPr bwMode="auto">
          <a:xfrm>
            <a:off x="7297040" y="2476751"/>
            <a:ext cx="12045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52116" y="4636751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lipnice luční</a:t>
            </a:r>
            <a:endParaRPr lang="en-US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89041" y="4679140"/>
            <a:ext cx="1544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srha říznačka</a:t>
            </a:r>
            <a:endParaRPr lang="en-US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677192" y="467914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bojínek luční</a:t>
            </a:r>
            <a:endParaRPr lang="en-US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638628" y="4679140"/>
            <a:ext cx="1422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psárka luční</a:t>
            </a:r>
            <a:endParaRPr lang="en-US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210629" y="4679140"/>
            <a:ext cx="1290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pýr plazivý</a:t>
            </a:r>
            <a:endParaRPr lang="en-US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062837" y="5756089"/>
            <a:ext cx="1546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rákos obecný</a:t>
            </a:r>
            <a:endParaRPr lang="en-US" sz="2000" dirty="0"/>
          </a:p>
        </p:txBody>
      </p:sp>
      <p:pic>
        <p:nvPicPr>
          <p:cNvPr id="4110" name="Picture 14" descr="Jedlé rostliny - Rákos obecný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 bwMode="auto">
          <a:xfrm>
            <a:off x="2486994" y="5033038"/>
            <a:ext cx="24983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3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340</Words>
  <Application>Microsoft Office PowerPoint</Application>
  <PresentationFormat>Předvádění na obrazovce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 2</vt:lpstr>
      <vt:lpstr>Motiv Office</vt:lpstr>
      <vt:lpstr>Jednoděložné rostliny</vt:lpstr>
      <vt:lpstr>Hlavní znaky jednoděložných rostlin</vt:lpstr>
      <vt:lpstr>Liliovité</vt:lpstr>
      <vt:lpstr>Amarylkovité</vt:lpstr>
      <vt:lpstr>Amarylkovité - užitkové</vt:lpstr>
      <vt:lpstr>Amarylkovité – okrasné a plané</vt:lpstr>
      <vt:lpstr>Vstavačovité</vt:lpstr>
      <vt:lpstr>Lipnicovité</vt:lpstr>
      <vt:lpstr>Lipnicovité - trávy</vt:lpstr>
      <vt:lpstr>Lipnicovité - obilniny</vt:lpstr>
      <vt:lpstr>Lipnicovité - obilniny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Jednoděložné rostliny</dc:title>
  <dc:creator>Markéta Bačáková</dc:creator>
  <cp:lastModifiedBy>Petřvalský Vladimír, Ing.</cp:lastModifiedBy>
  <cp:revision>17</cp:revision>
  <dcterms:created xsi:type="dcterms:W3CDTF">2020-05-30T10:43:32Z</dcterms:created>
  <dcterms:modified xsi:type="dcterms:W3CDTF">2020-05-31T17:36:21Z</dcterms:modified>
</cp:coreProperties>
</file>