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4AAB3A-608B-4F07-A776-0CD57DAF72AA}" type="datetimeFigureOut">
              <a:rPr lang="cs-CZ" smtClean="0"/>
              <a:pPr/>
              <a:t>12.5.2020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32ACBC6-6A9F-41D1-A368-8C4EF9E5DF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lomouckykraj2012.webnode.cz/prirodni-zajimavosti/?utm_source=copy&amp;utm_medium=paste&amp;utm_campaign=copypaste&amp;utm_content=https://olomouckykraj2012.webnode.cz/prirodni-zajimavosti/" TargetMode="External"/><Relationship Id="rId2" Type="http://schemas.openxmlformats.org/officeDocument/2006/relationships/hyperlink" Target="https://cs.wikipedia.org/wiki/Olomouck%C3%BD_kra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ormuji.cz/akce/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lomouckykraj2012.webnode.cz/prirodni-zajimavosti/?utm_source=copy&amp;utm_medium=paste&amp;utm_campaign=copypaste&amp;utm_content=https://olomouckykraj2012.webnode.cz/prirodni-zajimavosti/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Olomoucký kraj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Veronika Dvorská</a:t>
            </a:r>
            <a:endParaRPr lang="cs-CZ" sz="1800" dirty="0"/>
          </a:p>
        </p:txBody>
      </p:sp>
      <p:sp>
        <p:nvSpPr>
          <p:cNvPr id="35842" name="AutoShape 2" descr="Olomoucký kraj (1948–1960)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5" name="Obrázek 4" descr="Olomoucký_kraj_19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437112"/>
            <a:ext cx="3828571" cy="2252381"/>
          </a:xfrm>
          <a:prstGeom prst="rect">
            <a:avLst/>
          </a:prstGeom>
        </p:spPr>
      </p:pic>
      <p:pic>
        <p:nvPicPr>
          <p:cNvPr id="6" name="Obrázek 5" descr="olomouuuuuuuuuuuuuuuuuu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48680"/>
            <a:ext cx="3168352" cy="198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turistické zajímavosti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25112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Zoologická zahrada Olomouc</a:t>
            </a:r>
          </a:p>
          <a:p>
            <a:r>
              <a:rPr lang="cs-CZ" dirty="0" smtClean="0"/>
              <a:t>Hrad Šternberk</a:t>
            </a:r>
          </a:p>
          <a:p>
            <a:r>
              <a:rPr lang="cs-CZ" dirty="0" smtClean="0"/>
              <a:t>Hrad </a:t>
            </a:r>
            <a:r>
              <a:rPr lang="cs-CZ" dirty="0" err="1" smtClean="0"/>
              <a:t>Helfštýn</a:t>
            </a:r>
            <a:endParaRPr lang="cs-CZ" dirty="0" smtClean="0"/>
          </a:p>
          <a:p>
            <a:r>
              <a:rPr lang="cs-CZ" dirty="0" smtClean="0"/>
              <a:t>Zámek </a:t>
            </a:r>
            <a:r>
              <a:rPr lang="cs-CZ" dirty="0" err="1" smtClean="0"/>
              <a:t>Úsov</a:t>
            </a:r>
            <a:endParaRPr lang="cs-CZ" dirty="0" smtClean="0"/>
          </a:p>
          <a:p>
            <a:r>
              <a:rPr lang="cs-CZ" dirty="0" err="1" smtClean="0"/>
              <a:t>Tovačovský</a:t>
            </a:r>
            <a:r>
              <a:rPr lang="cs-CZ" dirty="0" smtClean="0"/>
              <a:t> zámek</a:t>
            </a:r>
          </a:p>
          <a:p>
            <a:r>
              <a:rPr lang="cs-CZ" dirty="0" smtClean="0"/>
              <a:t>Zámek Jánský Vrch</a:t>
            </a:r>
          </a:p>
          <a:p>
            <a:r>
              <a:rPr lang="cs-CZ" dirty="0" err="1" smtClean="0"/>
              <a:t>Priessnitzovy</a:t>
            </a:r>
            <a:r>
              <a:rPr lang="cs-CZ" dirty="0" smtClean="0"/>
              <a:t> léčebné</a:t>
            </a:r>
            <a:r>
              <a:rPr lang="cs-CZ" dirty="0" smtClean="0"/>
              <a:t> lázně Jeseník</a:t>
            </a:r>
          </a:p>
          <a:p>
            <a:r>
              <a:rPr lang="cs-CZ" dirty="0" err="1" smtClean="0"/>
              <a:t>Zbrašovské</a:t>
            </a:r>
            <a:r>
              <a:rPr lang="cs-CZ" dirty="0" smtClean="0"/>
              <a:t> aragonitové jeskyně</a:t>
            </a:r>
          </a:p>
          <a:p>
            <a:r>
              <a:rPr lang="cs-CZ" dirty="0" smtClean="0"/>
              <a:t>Jeskyně Na Pomezí</a:t>
            </a:r>
          </a:p>
          <a:p>
            <a:r>
              <a:rPr lang="cs-CZ" dirty="0" err="1" smtClean="0"/>
              <a:t>Javoříčské</a:t>
            </a:r>
            <a:r>
              <a:rPr lang="cs-CZ" dirty="0" smtClean="0"/>
              <a:t> jeskyně</a:t>
            </a:r>
          </a:p>
          <a:p>
            <a:r>
              <a:rPr lang="cs-CZ" dirty="0" smtClean="0"/>
              <a:t>přírodní </a:t>
            </a:r>
            <a:r>
              <a:rPr lang="cs-CZ" dirty="0" smtClean="0"/>
              <a:t>rezervace </a:t>
            </a:r>
            <a:r>
              <a:rPr lang="cs-CZ" dirty="0" err="1" smtClean="0"/>
              <a:t>Rejvíz</a:t>
            </a:r>
            <a:endParaRPr lang="cs-CZ" dirty="0" smtClean="0"/>
          </a:p>
          <a:p>
            <a:r>
              <a:rPr lang="cs-CZ" dirty="0" smtClean="0"/>
              <a:t>Hrubý a</a:t>
            </a:r>
            <a:r>
              <a:rPr lang="cs-CZ" dirty="0" smtClean="0"/>
              <a:t> Nízký Jeseník</a:t>
            </a:r>
          </a:p>
          <a:p>
            <a:r>
              <a:rPr lang="cs-CZ" dirty="0" smtClean="0"/>
              <a:t>Muzeum papíru – ruční </a:t>
            </a:r>
            <a:r>
              <a:rPr lang="cs-CZ" dirty="0" smtClean="0"/>
              <a:t>papírna ve</a:t>
            </a:r>
            <a:r>
              <a:rPr lang="cs-CZ" dirty="0" smtClean="0"/>
              <a:t> Velkých Losinách</a:t>
            </a:r>
          </a:p>
          <a:p>
            <a:r>
              <a:rPr lang="cs-CZ" dirty="0" smtClean="0"/>
              <a:t>Hanácký </a:t>
            </a:r>
            <a:r>
              <a:rPr lang="cs-CZ" dirty="0" smtClean="0"/>
              <a:t>skanzen Příkazy</a:t>
            </a:r>
          </a:p>
          <a:p>
            <a:r>
              <a:rPr lang="cs-CZ" dirty="0" smtClean="0"/>
              <a:t>Muzeum výroby Olomouckých </a:t>
            </a:r>
            <a:r>
              <a:rPr lang="cs-CZ" dirty="0" smtClean="0"/>
              <a:t>tvarůžků</a:t>
            </a:r>
          </a:p>
          <a:p>
            <a:r>
              <a:rPr lang="cs-CZ" dirty="0" smtClean="0"/>
              <a:t>A další…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tvaruzka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417840"/>
            <a:ext cx="247193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helfšty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88841"/>
            <a:ext cx="252028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jesky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79" y="3645024"/>
            <a:ext cx="216417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cs.wikipedia.org/wiki/Olomouck%C3%BD_kraj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>
                <a:hlinkClick r:id="rId3"/>
              </a:rPr>
              <a:t>https://olomouckykraj2012.webnode.cz/prirodni-zajimavosti/?utm_source=copy&amp;utm_medium=paste&amp;utm_campaign=copypaste&amp;utm_content=https://olomouckykraj2012.webnode.cz/prirodni-zajimavosti</a:t>
            </a:r>
            <a:r>
              <a:rPr lang="cs-CZ" sz="1600" dirty="0" smtClean="0">
                <a:hlinkClick r:id="rId3"/>
              </a:rPr>
              <a:t>/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>
                <a:hlinkClick r:id="rId4"/>
              </a:rPr>
              <a:t>https://www.informuji.cz/akce/o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Sídlo kraje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cs-CZ" sz="2000" dirty="0" smtClean="0"/>
              <a:t>Olomouc</a:t>
            </a:r>
          </a:p>
          <a:p>
            <a:r>
              <a:rPr lang="cs-CZ" sz="2000" dirty="0" smtClean="0"/>
              <a:t>Rozloha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sz="2000" dirty="0" smtClean="0"/>
              <a:t> 5 271,5 km²</a:t>
            </a:r>
          </a:p>
          <a:p>
            <a:r>
              <a:rPr lang="cs-CZ" sz="2000" dirty="0" smtClean="0"/>
              <a:t>Počet obyvatel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cs-CZ" sz="2000" dirty="0" smtClean="0"/>
              <a:t>632 015</a:t>
            </a:r>
          </a:p>
          <a:p>
            <a:r>
              <a:rPr lang="cs-CZ" sz="2000" dirty="0" smtClean="0"/>
              <a:t>Hustota zalidnění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sz="2000" dirty="0" smtClean="0"/>
              <a:t> 119,9 </a:t>
            </a:r>
            <a:r>
              <a:rPr lang="cs-CZ" sz="2000" dirty="0" err="1" smtClean="0"/>
              <a:t>obyv</a:t>
            </a:r>
            <a:r>
              <a:rPr lang="cs-CZ" sz="2000" dirty="0" smtClean="0"/>
              <a:t>./km²</a:t>
            </a:r>
          </a:p>
          <a:p>
            <a:r>
              <a:rPr lang="cs-CZ" sz="2000" dirty="0" smtClean="0"/>
              <a:t>Nejvyšší bod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cs-CZ" sz="2000" dirty="0" smtClean="0"/>
              <a:t>Praděd (1 491 m n. m.)</a:t>
            </a:r>
          </a:p>
          <a:p>
            <a:r>
              <a:rPr lang="cs-CZ" sz="2000" dirty="0" smtClean="0"/>
              <a:t>Počet okresů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cs-CZ" sz="2000" dirty="0" smtClean="0"/>
              <a:t>5</a:t>
            </a:r>
          </a:p>
          <a:p>
            <a:r>
              <a:rPr lang="cs-CZ" sz="2000" dirty="0" smtClean="0"/>
              <a:t>Hejtman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cs-CZ" sz="2000" dirty="0" smtClean="0"/>
              <a:t>Ladislav Okleštěk</a:t>
            </a:r>
          </a:p>
          <a:p>
            <a:r>
              <a:rPr lang="cs-CZ" sz="2000" dirty="0" smtClean="0"/>
              <a:t>Vznik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cs-CZ" sz="2000" dirty="0" smtClean="0"/>
              <a:t>1. ledna 2000</a:t>
            </a:r>
          </a:p>
          <a:p>
            <a:r>
              <a:rPr lang="cs-CZ" sz="2000" dirty="0" smtClean="0"/>
              <a:t>Region soudržnosti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cs-CZ" sz="2000" dirty="0" smtClean="0"/>
              <a:t>Střední Morava</a:t>
            </a:r>
            <a:endParaRPr lang="cs-CZ" sz="2000" dirty="0"/>
          </a:p>
        </p:txBody>
      </p:sp>
      <p:pic>
        <p:nvPicPr>
          <p:cNvPr id="4" name="Obrázek 3" descr="oooooooooooooooooooooooolllllllllllllllllllmiiiiiiiiiiiiiiiiikkkkk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852936"/>
            <a:ext cx="2376264" cy="158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pradee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2853680" cy="160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AutoShape 2" descr="Vědecká knihovna v Olomou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kkkkkkkkkkkkkkkkkkkkkkkkkkkkkkkkkkkkkkkkkkkkkkkk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430397"/>
            <a:ext cx="1584176" cy="242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 </a:t>
            </a:r>
            <a:endParaRPr lang="cs-CZ" dirty="0"/>
          </a:p>
        </p:txBody>
      </p:sp>
      <p:pic>
        <p:nvPicPr>
          <p:cNvPr id="4" name="Zástupný symbol pro obsah 3" descr="Bouzov_hrad_(Burg_Busau)_-_by_Pudel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276872"/>
            <a:ext cx="1906558" cy="174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200px-Holy_Trinity_in_Olomo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1944216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Přímá spojovací čára 9"/>
          <p:cNvCxnSpPr/>
          <p:nvPr/>
        </p:nvCxnSpPr>
        <p:spPr>
          <a:xfrm>
            <a:off x="6804248" y="3861048"/>
            <a:ext cx="2880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flipH="1">
            <a:off x="3779912" y="1700808"/>
            <a:ext cx="21602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331640" y="5013176"/>
            <a:ext cx="5040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5652120" y="4797152"/>
            <a:ext cx="0" cy="2060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5652120" y="4797152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267744" y="47667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Hrad </a:t>
            </a:r>
            <a:r>
              <a:rPr lang="cs-CZ" dirty="0" err="1"/>
              <a:t>Bouzov</a:t>
            </a:r>
            <a:r>
              <a:rPr lang="cs-CZ" dirty="0"/>
              <a:t> </a:t>
            </a:r>
            <a:r>
              <a:rPr lang="cs-CZ" dirty="0" smtClean="0"/>
              <a:t>stojí </a:t>
            </a:r>
            <a:r>
              <a:rPr lang="cs-CZ" dirty="0"/>
              <a:t>ve stejnojmenné </a:t>
            </a:r>
            <a:r>
              <a:rPr lang="cs-CZ" dirty="0" smtClean="0"/>
              <a:t>vesnici jihozápadně </a:t>
            </a:r>
            <a:r>
              <a:rPr lang="cs-CZ" dirty="0"/>
              <a:t>od města </a:t>
            </a:r>
            <a:r>
              <a:rPr lang="cs-CZ" dirty="0" err="1"/>
              <a:t>Loštice</a:t>
            </a:r>
            <a:r>
              <a:rPr lang="cs-CZ" dirty="0"/>
              <a:t> na středozápadní </a:t>
            </a:r>
            <a:r>
              <a:rPr lang="cs-CZ" dirty="0" smtClean="0"/>
              <a:t>Moravě. Je z romantické </a:t>
            </a:r>
            <a:r>
              <a:rPr lang="cs-CZ" dirty="0"/>
              <a:t>přestavby z přelomu 19. a 20. století. </a:t>
            </a:r>
          </a:p>
        </p:txBody>
      </p:sp>
      <p:cxnSp>
        <p:nvCxnSpPr>
          <p:cNvPr id="29" name="Přímá spojovací čára 28"/>
          <p:cNvCxnSpPr/>
          <p:nvPr/>
        </p:nvCxnSpPr>
        <p:spPr>
          <a:xfrm>
            <a:off x="2339752" y="1628800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2267744" y="54868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95536" y="5380672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Sloup Nejsvětější </a:t>
            </a:r>
            <a:r>
              <a:rPr lang="cs-CZ" dirty="0" smtClean="0"/>
              <a:t>Trojice. </a:t>
            </a:r>
            <a:r>
              <a:rPr lang="cs-CZ" dirty="0"/>
              <a:t>Jeho hlavním účelem byla okázalá </a:t>
            </a:r>
            <a:r>
              <a:rPr lang="cs-CZ" dirty="0" smtClean="0"/>
              <a:t>oslava katolické </a:t>
            </a:r>
            <a:r>
              <a:rPr lang="cs-CZ" dirty="0"/>
              <a:t>církve a víry, částečně vyvolaná pocitem vděčnosti za ukončení moru, který na Moravě udeřil v letech 1714 až 1716. </a:t>
            </a:r>
          </a:p>
        </p:txBody>
      </p:sp>
      <p:cxnSp>
        <p:nvCxnSpPr>
          <p:cNvPr id="35" name="Přímá spojovací čára 34"/>
          <p:cNvCxnSpPr/>
          <p:nvPr/>
        </p:nvCxnSpPr>
        <p:spPr>
          <a:xfrm>
            <a:off x="467544" y="5373216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4860032" y="5373216"/>
            <a:ext cx="0" cy="1484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652120" y="4795897"/>
            <a:ext cx="3491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Zámek Velké Losiny</a:t>
            </a:r>
            <a:r>
              <a:rPr lang="cs-CZ" sz="1600" dirty="0" smtClean="0"/>
              <a:t> se nachází v obci Velké Losiny v okrese </a:t>
            </a:r>
            <a:r>
              <a:rPr lang="cs-CZ" sz="1600" dirty="0" smtClean="0"/>
              <a:t>Šumperk,  </a:t>
            </a:r>
            <a:r>
              <a:rPr lang="cs-CZ" sz="1600" dirty="0" smtClean="0"/>
              <a:t>v krajině předhůří Hrubého Jeseníku. Zdejší </a:t>
            </a:r>
            <a:r>
              <a:rPr lang="cs-CZ" sz="1600" dirty="0" smtClean="0"/>
              <a:t>renesanční zámek</a:t>
            </a:r>
            <a:r>
              <a:rPr lang="cs-CZ" sz="1600" dirty="0" smtClean="0"/>
              <a:t> stojí na místě někdejší středověké tvrze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Probíhal tam největší lov čarodějnic.  </a:t>
            </a:r>
          </a:p>
          <a:p>
            <a:endParaRPr lang="cs-CZ" sz="1600" dirty="0"/>
          </a:p>
        </p:txBody>
      </p:sp>
      <p:pic>
        <p:nvPicPr>
          <p:cNvPr id="19" name="Obrázek 18" descr="llllllllllllllllllllllllllllllllllllllllllllllllllllllllllllllllllllllllllllllllllllllllllllllllllllllllllllllllllll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060848"/>
            <a:ext cx="247931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nejvíce obyvatel pracuje v průmyslu (zpracovatelsko-strojírenský, kovodělný, elektrické a optické přístroje)</a:t>
            </a:r>
          </a:p>
          <a:p>
            <a:r>
              <a:rPr lang="cs-CZ" sz="2000" dirty="0" smtClean="0"/>
              <a:t>plochy zemědělské půdy jsou rozsáhlé, přesto se zaměstnanost v zemědělství neustále snižuje</a:t>
            </a:r>
          </a:p>
          <a:p>
            <a:r>
              <a:rPr lang="cs-CZ" sz="2000" dirty="0" smtClean="0"/>
              <a:t>avšak je to vhodné prostředí pro brigádníky</a:t>
            </a:r>
          </a:p>
          <a:p>
            <a:r>
              <a:rPr lang="cs-CZ" sz="2000" dirty="0" smtClean="0"/>
              <a:t>celý kraj je atypický</a:t>
            </a:r>
          </a:p>
          <a:p>
            <a:r>
              <a:rPr lang="cs-CZ" sz="2000" dirty="0" smtClean="0"/>
              <a:t>u hranic s Polskem je nížina, pak Jeseníky a na jihu opět nížinatý povrch doplněný typickými bohatými hanáckými městy a obcemi protkanými železniční sítí, i vznikající hustou sítí dálnic</a:t>
            </a:r>
            <a:endParaRPr lang="cs-CZ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zzzzzzzzzzzzzzzzzzzzzzzzzzzzzzzzzzzzzzzzzzele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76672"/>
            <a:ext cx="5652120" cy="5660217"/>
          </a:xfrm>
          <a:prstGeom prst="rect">
            <a:avLst/>
          </a:prstGeom>
        </p:spPr>
      </p:pic>
      <p:pic>
        <p:nvPicPr>
          <p:cNvPr id="7" name="Zástupný symbol pro obsah 6" descr="ojjjjjjjjjjjjjjjjjanzovvvvvvvvvvvvvvvvvvvvvvvvvaaaaaaaaa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1907766" cy="2636912"/>
          </a:xfrm>
        </p:spPr>
      </p:pic>
      <p:pic>
        <p:nvPicPr>
          <p:cNvPr id="8" name="Obrázek 7" descr="takova mmmmmmmmmmmmmmmmmmaaaaaask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908720"/>
            <a:ext cx="2483768" cy="30323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 descr="mgkl66666666666666666666666666666666666666666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1905000" cy="1447800"/>
          </a:xfrm>
          <a:prstGeom prst="rect">
            <a:avLst/>
          </a:prstGeom>
        </p:spPr>
      </p:pic>
      <p:pic>
        <p:nvPicPr>
          <p:cNvPr id="5" name="Obrázek 4" descr="22222222222222222222222222222222222222222222222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56992"/>
            <a:ext cx="1872208" cy="1404156"/>
          </a:xfrm>
          <a:prstGeom prst="rect">
            <a:avLst/>
          </a:prstGeom>
        </p:spPr>
      </p:pic>
      <p:pic>
        <p:nvPicPr>
          <p:cNvPr id="6" name="Obrázek 5" descr="333333333333333333333333333333333333333333333333333333333333333333333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212976"/>
            <a:ext cx="1656184" cy="165618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27584" y="4941168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Praděd (1491 m)</a:t>
            </a:r>
            <a:r>
              <a:rPr lang="cs-CZ" sz="1200" i="1" dirty="0"/>
              <a:t>.</a:t>
            </a:r>
            <a:r>
              <a:rPr lang="cs-CZ" sz="1200" dirty="0"/>
              <a:t> Západ a jihozápad kraje pokrývají výběžky Českomoravské vrchoviny, na východní hranici najdete Oderské vrchy. V jihovýchodní části kraje jsou úrodné nížiny a pěkná města na Hané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55776" y="1844824"/>
            <a:ext cx="331236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Pěší turisté a cyklisté mohou využít trasy vedoucí</a:t>
            </a:r>
            <a:r>
              <a:rPr lang="cs-CZ" sz="1100" b="1" dirty="0"/>
              <a:t> </a:t>
            </a:r>
            <a:r>
              <a:rPr lang="cs-CZ" sz="1100" dirty="0"/>
              <a:t>Litovelským Pomoravím</a:t>
            </a:r>
            <a:r>
              <a:rPr lang="cs-CZ" sz="1100" b="1" dirty="0"/>
              <a:t> </a:t>
            </a:r>
            <a:r>
              <a:rPr lang="cs-CZ" sz="1100" dirty="0"/>
              <a:t>a zastavit se po cestě v unikátním ekologickém domě </a:t>
            </a:r>
            <a:r>
              <a:rPr lang="cs-CZ" sz="1100" dirty="0" smtClean="0"/>
              <a:t> </a:t>
            </a:r>
            <a:r>
              <a:rPr lang="cs-CZ" sz="1100" dirty="0" err="1" smtClean="0"/>
              <a:t>Sluňákov</a:t>
            </a:r>
            <a:r>
              <a:rPr lang="cs-CZ" sz="1100" dirty="0" smtClean="0"/>
              <a:t> </a:t>
            </a:r>
            <a:r>
              <a:rPr lang="cs-CZ" sz="1100" dirty="0"/>
              <a:t>v Horce nad Moravou. Příjemná je také procházka po naučné stezce Velký Kosíř, kterou můžete zakončit v lázních </a:t>
            </a:r>
            <a:r>
              <a:rPr lang="cs-CZ" sz="1100" dirty="0" smtClean="0"/>
              <a:t> </a:t>
            </a:r>
            <a:r>
              <a:rPr lang="cs-CZ" sz="1100" dirty="0" err="1" smtClean="0"/>
              <a:t>Slatinice</a:t>
            </a:r>
            <a:r>
              <a:rPr lang="cs-CZ" sz="1100" dirty="0" smtClean="0"/>
              <a:t>  návštěvou </a:t>
            </a:r>
            <a:r>
              <a:rPr lang="cs-CZ" sz="1100" dirty="0"/>
              <a:t>automobilového muzea veteránů.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5013176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Legendární vrch zvaný</a:t>
            </a:r>
            <a:r>
              <a:rPr lang="cs-CZ" sz="1200" b="1" dirty="0"/>
              <a:t> Moravský Blaník</a:t>
            </a:r>
            <a:r>
              <a:rPr lang="cs-CZ" sz="1200" dirty="0"/>
              <a:t> (600 m.) je nejvýše položené místo </a:t>
            </a:r>
            <a:r>
              <a:rPr lang="cs-CZ" sz="1200" dirty="0" err="1"/>
              <a:t>Úsovské</a:t>
            </a:r>
            <a:r>
              <a:rPr lang="cs-CZ" sz="1200" dirty="0"/>
              <a:t> vrchoviny. Z mohutné skály na jeho vrcholu je nádherný rozhled na všechny strany. O hoře se tvrdí, že v nitru skalního masivu na jejím vrcholu spí početné vojsko, které naší zemi přispěchá na pomoc, až bude nejhůř.</a:t>
            </a:r>
            <a:br>
              <a:rPr lang="cs-CZ" sz="1200" dirty="0"/>
            </a:br>
            <a:r>
              <a:rPr lang="cs-CZ" sz="1200" dirty="0"/>
              <a:t/>
            </a:r>
            <a:br>
              <a:rPr lang="cs-CZ" sz="1200" dirty="0"/>
            </a:b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327576" y="0"/>
            <a:ext cx="38164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1400" dirty="0"/>
              <a:t>Více zde: </a:t>
            </a:r>
            <a:r>
              <a:rPr lang="cs-CZ" sz="1400" u="sng" dirty="0">
                <a:hlinkClick r:id="rId5"/>
              </a:rPr>
              <a:t>https://olomouckykraj2012.webnode.cz/prirodni-zajimavosti</a:t>
            </a:r>
            <a:r>
              <a:rPr lang="cs-CZ" u="sng" dirty="0">
                <a:hlinkClick r:id="rId5"/>
              </a:rPr>
              <a:t>/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 a kultura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Každoroční akce: </a:t>
            </a:r>
            <a:r>
              <a:rPr lang="cs-CZ" sz="2000" dirty="0" err="1" smtClean="0"/>
              <a:t>beerfest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 smtClean="0"/>
              <a:t>23. – 30.5. 2020</a:t>
            </a:r>
          </a:p>
          <a:p>
            <a:r>
              <a:rPr lang="cs-CZ" sz="2000" dirty="0" smtClean="0"/>
              <a:t>vánoční trhy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sz="2000" dirty="0" smtClean="0"/>
              <a:t> 22. 11. – 24. 12.</a:t>
            </a:r>
          </a:p>
          <a:p>
            <a:r>
              <a:rPr lang="cs-CZ" sz="2000" dirty="0" smtClean="0"/>
              <a:t>výstaviště Flora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3"/>
                </a:solidFill>
              </a:rPr>
              <a:t>(selské trhy - 30.4. – 26. 6. 2020, zahradnické trhy - 16. 5. – 7. 6. 2020, masožravé rostliny – 4. 6. – 14. 6. 2020)</a:t>
            </a:r>
          </a:p>
          <a:p>
            <a:endParaRPr lang="cs-CZ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cs-CZ" sz="4000" dirty="0" smtClean="0"/>
              <a:t>  Zajímavost </a:t>
            </a:r>
          </a:p>
          <a:p>
            <a:endParaRPr lang="cs-CZ" sz="3600" dirty="0" smtClean="0"/>
          </a:p>
        </p:txBody>
      </p:sp>
      <p:pic>
        <p:nvPicPr>
          <p:cNvPr id="4" name="Obrázek 3" descr="ffffffffffffffffffffffffffffffffffffffffffffffffffllllllllllllllll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269979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bbbbbbbbbbbbbbbbbberfeeeeeeeeee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980728"/>
            <a:ext cx="2458963" cy="101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680df9ca-19e4-4aaf-aeb7-57b0253ae3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725144"/>
            <a:ext cx="2736304" cy="181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Přímá spojovací čára 12"/>
          <p:cNvCxnSpPr/>
          <p:nvPr/>
        </p:nvCxnSpPr>
        <p:spPr>
          <a:xfrm>
            <a:off x="3707904" y="5445224"/>
            <a:ext cx="129614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220072" y="4653136"/>
            <a:ext cx="2664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Propast v Hranickém krasu, ležící na pravém břehu řeky Bečvy v národní přírodní rezervaci Hůrka. Hloubka je minimálně 404 m, což z ní činí nejhlubší zatopenou jeskyni světa.</a:t>
            </a:r>
            <a:endParaRPr lang="cs-CZ" sz="1400" dirty="0"/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5220072" y="4653136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5220072" y="4653136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5112"/>
          </a:xfrm>
        </p:spPr>
        <p:txBody>
          <a:bodyPr>
            <a:noAutofit/>
          </a:bodyPr>
          <a:lstStyle/>
          <a:p>
            <a:r>
              <a:rPr lang="cs-CZ" sz="1900" dirty="0" smtClean="0"/>
              <a:t>O</a:t>
            </a:r>
            <a:r>
              <a:rPr lang="cs-CZ" sz="1900" dirty="0" smtClean="0"/>
              <a:t>lomouc</a:t>
            </a:r>
            <a:r>
              <a:rPr lang="cs-CZ" sz="1900" dirty="0" smtClean="0"/>
              <a:t> v minulosti soupeřila s Brnem o vedoucí postavení na </a:t>
            </a:r>
            <a:r>
              <a:rPr lang="cs-CZ" sz="1900" dirty="0" smtClean="0"/>
              <a:t>Moravě</a:t>
            </a:r>
          </a:p>
          <a:p>
            <a:r>
              <a:rPr lang="cs-CZ" sz="1900" dirty="0" smtClean="0"/>
              <a:t>u</a:t>
            </a:r>
            <a:r>
              <a:rPr lang="cs-CZ" sz="1900" dirty="0" smtClean="0"/>
              <a:t>ž </a:t>
            </a:r>
            <a:r>
              <a:rPr lang="cs-CZ" sz="1900" dirty="0" smtClean="0"/>
              <a:t>za Přemyslovců byla Morava rozdělena na tři úděly: </a:t>
            </a:r>
            <a:r>
              <a:rPr lang="cs-CZ" sz="1900" dirty="0" smtClean="0"/>
              <a:t>Olomoucký</a:t>
            </a:r>
            <a:r>
              <a:rPr lang="cs-CZ" sz="1900" dirty="0" smtClean="0"/>
              <a:t>, Brněnský a Znojemský. Později se Brno stalo sídlem moravských zemských stavů, ale i potom se stavy scházely střídavě v </a:t>
            </a:r>
            <a:r>
              <a:rPr lang="cs-CZ" sz="1900" dirty="0" smtClean="0"/>
              <a:t>Olomouci a Brně</a:t>
            </a:r>
          </a:p>
          <a:p>
            <a:r>
              <a:rPr lang="cs-CZ" sz="1900" dirty="0" smtClean="0"/>
              <a:t>r</a:t>
            </a:r>
            <a:r>
              <a:rPr lang="cs-CZ" sz="1900" dirty="0" smtClean="0"/>
              <a:t>eformou </a:t>
            </a:r>
            <a:r>
              <a:rPr lang="cs-CZ" sz="1900" dirty="0" smtClean="0"/>
              <a:t>z roku 1948 pak s účinností od 1. ledna 1949 zaniklo členění na země a </a:t>
            </a:r>
            <a:r>
              <a:rPr lang="cs-CZ" sz="1900" dirty="0" smtClean="0"/>
              <a:t>vznikl Olomoucký </a:t>
            </a:r>
            <a:r>
              <a:rPr lang="cs-CZ" sz="1900" dirty="0" smtClean="0"/>
              <a:t>kraj, který byl výrazně větší než moderní Olomoucký kraj. 1. července 1960 pak byl tento kraj na základě další reformy rozdělen mezi kraj Severomoravský, Jihomoravský </a:t>
            </a:r>
            <a:r>
              <a:rPr lang="cs-CZ" sz="1900" dirty="0" smtClean="0"/>
              <a:t>a Východočeský</a:t>
            </a:r>
            <a:r>
              <a:rPr lang="cs-CZ" sz="1900" dirty="0" smtClean="0"/>
              <a:t>, které jako jednotky územního členění státu existují </a:t>
            </a:r>
            <a:r>
              <a:rPr lang="cs-CZ" sz="1900" dirty="0" smtClean="0"/>
              <a:t>dosud</a:t>
            </a:r>
          </a:p>
          <a:p>
            <a:r>
              <a:rPr lang="cs-CZ" sz="1900" dirty="0" smtClean="0"/>
              <a:t>další </a:t>
            </a:r>
            <a:r>
              <a:rPr lang="cs-CZ" sz="1900" dirty="0" smtClean="0"/>
              <a:t>reformou roku 2000 vznikl na částech území krajů Jihomoravského a Severomoravského kraje samosprávný Olomoucký kraj, opět zahrnující jak část historického území Moravy, tak i Slezska (téměř celý okres Jeseník, okolo 13 % území kraje</a:t>
            </a:r>
            <a:r>
              <a:rPr lang="cs-CZ" sz="1900" dirty="0" smtClean="0"/>
              <a:t>)</a:t>
            </a:r>
            <a:endParaRPr lang="cs-CZ" sz="1900" dirty="0" smtClean="0"/>
          </a:p>
        </p:txBody>
      </p:sp>
      <p:pic>
        <p:nvPicPr>
          <p:cNvPr id="4" name="Obrázek 3" descr="oooooooooooooooooooooooooooooooooooooooooooooooooooooooooooooolllllllllllllllllllllllllllllllllllllllllllllllllllllllllllll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764704"/>
            <a:ext cx="4300736" cy="141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a vzdělání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</a:t>
            </a:r>
            <a:r>
              <a:rPr lang="cs-CZ" sz="1800" dirty="0" smtClean="0"/>
              <a:t> </a:t>
            </a:r>
            <a:r>
              <a:rPr lang="cs-CZ" sz="1800" dirty="0" smtClean="0"/>
              <a:t>Olomouci sídlí</a:t>
            </a:r>
            <a:r>
              <a:rPr lang="cs-CZ" sz="1800" dirty="0" smtClean="0"/>
              <a:t> Univerzita Palackého, která byla založena již v roce 1573 a tím se řadí po Karlově univerzitě jako druhá nejstarší univerzita na českém </a:t>
            </a:r>
            <a:r>
              <a:rPr lang="cs-CZ" sz="1800" dirty="0" smtClean="0"/>
              <a:t>území</a:t>
            </a:r>
          </a:p>
          <a:p>
            <a:r>
              <a:rPr lang="cs-CZ" sz="1800" dirty="0" smtClean="0"/>
              <a:t>v</a:t>
            </a:r>
            <a:r>
              <a:rPr lang="cs-CZ" sz="1800" dirty="0" smtClean="0"/>
              <a:t> </a:t>
            </a:r>
            <a:r>
              <a:rPr lang="cs-CZ" sz="1800" dirty="0" smtClean="0"/>
              <a:t>současnosti má okolo 20 tisíc studentů a osm fakult. Univerzita Palackého není však jedinou vysokou školou se sídlem v </a:t>
            </a:r>
            <a:r>
              <a:rPr lang="cs-CZ" sz="1800" dirty="0" smtClean="0"/>
              <a:t>Olomouci</a:t>
            </a:r>
          </a:p>
          <a:p>
            <a:r>
              <a:rPr lang="cs-CZ" sz="1800" dirty="0" smtClean="0"/>
              <a:t>b</a:t>
            </a:r>
            <a:r>
              <a:rPr lang="cs-CZ" sz="1800" dirty="0" smtClean="0"/>
              <a:t>yla </a:t>
            </a:r>
            <a:r>
              <a:rPr lang="cs-CZ" sz="1800" dirty="0" smtClean="0"/>
              <a:t>zde založena rovněž Moravská vysoká </a:t>
            </a:r>
            <a:r>
              <a:rPr lang="cs-CZ" sz="1800" dirty="0" smtClean="0"/>
              <a:t>škola </a:t>
            </a:r>
            <a:r>
              <a:rPr lang="cs-CZ" sz="1800" dirty="0" smtClean="0"/>
              <a:t>Olomouc sídlící v budově Regionálního centra </a:t>
            </a:r>
            <a:r>
              <a:rPr lang="cs-CZ" sz="1800" dirty="0" smtClean="0"/>
              <a:t>Olomouc</a:t>
            </a:r>
          </a:p>
          <a:p>
            <a:r>
              <a:rPr lang="cs-CZ" sz="1800" dirty="0" smtClean="0"/>
              <a:t>na </a:t>
            </a:r>
            <a:r>
              <a:rPr lang="cs-CZ" sz="1800" dirty="0" smtClean="0"/>
              <a:t>této škole je jedna fakulta se třemi obory. Dále pak nově vzniklá neuniverzitní Vysoká škola logistiky se sídlem v Přerově realizující magisterské studium</a:t>
            </a:r>
            <a:r>
              <a:rPr lang="cs-CZ" sz="1800" dirty="0" smtClean="0"/>
              <a:t>.</a:t>
            </a:r>
          </a:p>
          <a:p>
            <a:endParaRPr lang="cs-CZ" sz="1800" dirty="0" smtClean="0"/>
          </a:p>
          <a:p>
            <a:endParaRPr lang="cs-CZ" sz="1800" dirty="0"/>
          </a:p>
        </p:txBody>
      </p:sp>
      <p:pic>
        <p:nvPicPr>
          <p:cNvPr id="4" name="Obrázek 3" descr="universita palalcke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157192"/>
            <a:ext cx="3419872" cy="138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151</TotalTime>
  <Words>166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Urbanistický</vt:lpstr>
      <vt:lpstr>Olomoucký kraj</vt:lpstr>
      <vt:lpstr>Obecně </vt:lpstr>
      <vt:lpstr>Památky </vt:lpstr>
      <vt:lpstr>Hospodářství </vt:lpstr>
      <vt:lpstr>Snímek 5</vt:lpstr>
      <vt:lpstr>Příroda </vt:lpstr>
      <vt:lpstr>Akce a kultura   </vt:lpstr>
      <vt:lpstr>Historie </vt:lpstr>
      <vt:lpstr>Věda a vzdělání </vt:lpstr>
      <vt:lpstr>Další turistické zajímavosti </vt:lpstr>
      <vt:lpstr>Zdroje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Olomoucký kraj</dc:title>
  <dc:creator>Veve</dc:creator>
  <cp:lastModifiedBy>Veve</cp:lastModifiedBy>
  <cp:revision>16</cp:revision>
  <dcterms:created xsi:type="dcterms:W3CDTF">2020-05-11T17:55:50Z</dcterms:created>
  <dcterms:modified xsi:type="dcterms:W3CDTF">2020-05-12T07:55:52Z</dcterms:modified>
</cp:coreProperties>
</file>